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handoutMasterIdLst>
    <p:handoutMasterId r:id="rId44"/>
  </p:handoutMasterIdLst>
  <p:sldIdLst>
    <p:sldId id="257" r:id="rId5"/>
    <p:sldId id="258" r:id="rId6"/>
    <p:sldId id="313" r:id="rId7"/>
    <p:sldId id="297" r:id="rId8"/>
    <p:sldId id="296" r:id="rId9"/>
    <p:sldId id="298" r:id="rId10"/>
    <p:sldId id="299" r:id="rId11"/>
    <p:sldId id="300" r:id="rId12"/>
    <p:sldId id="301" r:id="rId13"/>
    <p:sldId id="270" r:id="rId14"/>
    <p:sldId id="272" r:id="rId15"/>
    <p:sldId id="277" r:id="rId16"/>
    <p:sldId id="274" r:id="rId17"/>
    <p:sldId id="276" r:id="rId18"/>
    <p:sldId id="278" r:id="rId19"/>
    <p:sldId id="279" r:id="rId20"/>
    <p:sldId id="280" r:id="rId21"/>
    <p:sldId id="281" r:id="rId22"/>
    <p:sldId id="282" r:id="rId23"/>
    <p:sldId id="283" r:id="rId24"/>
    <p:sldId id="284" r:id="rId25"/>
    <p:sldId id="285" r:id="rId26"/>
    <p:sldId id="286" r:id="rId27"/>
    <p:sldId id="287" r:id="rId28"/>
    <p:sldId id="288" r:id="rId29"/>
    <p:sldId id="302" r:id="rId30"/>
    <p:sldId id="309" r:id="rId31"/>
    <p:sldId id="306" r:id="rId32"/>
    <p:sldId id="273" r:id="rId33"/>
    <p:sldId id="289" r:id="rId34"/>
    <p:sldId id="315" r:id="rId35"/>
    <p:sldId id="311" r:id="rId36"/>
    <p:sldId id="308" r:id="rId37"/>
    <p:sldId id="314" r:id="rId38"/>
    <p:sldId id="312" r:id="rId39"/>
    <p:sldId id="317" r:id="rId40"/>
    <p:sldId id="305" r:id="rId41"/>
    <p:sldId id="316" r:id="rId4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E4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97" autoAdjust="0"/>
    <p:restoredTop sz="94660"/>
  </p:normalViewPr>
  <p:slideViewPr>
    <p:cSldViewPr snapToGrid="0">
      <p:cViewPr varScale="1">
        <p:scale>
          <a:sx n="114" d="100"/>
          <a:sy n="114" d="100"/>
        </p:scale>
        <p:origin x="12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A101C314-D921-4597-8BA4-FE3BA5A1AE24}" type="datetimeFigureOut">
              <a:rPr lang="en-US" smtClean="0"/>
              <a:t>4/19/2019</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FCF22361-4100-47CE-B341-44877453FB27}" type="slidenum">
              <a:rPr lang="en-US" smtClean="0"/>
              <a:t>‹#›</a:t>
            </a:fld>
            <a:endParaRPr lang="en-US"/>
          </a:p>
        </p:txBody>
      </p:sp>
    </p:spTree>
    <p:extLst>
      <p:ext uri="{BB962C8B-B14F-4D97-AF65-F5344CB8AC3E}">
        <p14:creationId xmlns:p14="http://schemas.microsoft.com/office/powerpoint/2010/main" val="3536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CAF62E1-B768-49B0-B3D7-576E264FCC85}" type="datetimeFigureOut">
              <a:rPr lang="en-US" smtClean="0"/>
              <a:t>4/19/2019</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A5D16F6B-E9E1-49B0-966A-DEB9DC3830A7}" type="slidenum">
              <a:rPr lang="en-US" smtClean="0"/>
              <a:t>‹#›</a:t>
            </a:fld>
            <a:endParaRPr lang="en-US"/>
          </a:p>
        </p:txBody>
      </p:sp>
    </p:spTree>
    <p:extLst>
      <p:ext uri="{BB962C8B-B14F-4D97-AF65-F5344CB8AC3E}">
        <p14:creationId xmlns:p14="http://schemas.microsoft.com/office/powerpoint/2010/main" val="13514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1</a:t>
            </a:fld>
            <a:endParaRPr lang="en-US" dirty="0"/>
          </a:p>
        </p:txBody>
      </p:sp>
    </p:spTree>
    <p:extLst>
      <p:ext uri="{BB962C8B-B14F-4D97-AF65-F5344CB8AC3E}">
        <p14:creationId xmlns:p14="http://schemas.microsoft.com/office/powerpoint/2010/main" val="3978536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10</a:t>
            </a:fld>
            <a:endParaRPr lang="en-US" dirty="0"/>
          </a:p>
        </p:txBody>
      </p:sp>
    </p:spTree>
    <p:extLst>
      <p:ext uri="{BB962C8B-B14F-4D97-AF65-F5344CB8AC3E}">
        <p14:creationId xmlns:p14="http://schemas.microsoft.com/office/powerpoint/2010/main" val="3619229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11</a:t>
            </a:fld>
            <a:endParaRPr lang="en-US" dirty="0"/>
          </a:p>
        </p:txBody>
      </p:sp>
    </p:spTree>
    <p:extLst>
      <p:ext uri="{BB962C8B-B14F-4D97-AF65-F5344CB8AC3E}">
        <p14:creationId xmlns:p14="http://schemas.microsoft.com/office/powerpoint/2010/main" val="361147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baseline="-25000">
                <a:solidFill>
                  <a:schemeClr val="tx1"/>
                </a:solidFill>
                <a:latin typeface="Arial" panose="020B0604020202020204" pitchFamily="34" charset="0"/>
                <a:ea typeface="ＭＳ Ｐゴシック" panose="020B0600070205080204" pitchFamily="34" charset="-128"/>
              </a:defRPr>
            </a:lvl1pPr>
            <a:lvl2pPr marL="751494" indent="-289036">
              <a:defRPr baseline="-25000">
                <a:solidFill>
                  <a:schemeClr val="tx1"/>
                </a:solidFill>
                <a:latin typeface="Arial" panose="020B0604020202020204" pitchFamily="34" charset="0"/>
                <a:ea typeface="ＭＳ Ｐゴシック" panose="020B0600070205080204" pitchFamily="34" charset="-128"/>
              </a:defRPr>
            </a:lvl2pPr>
            <a:lvl3pPr marL="1156145" indent="-231229">
              <a:defRPr baseline="-25000">
                <a:solidFill>
                  <a:schemeClr val="tx1"/>
                </a:solidFill>
                <a:latin typeface="Arial" panose="020B0604020202020204" pitchFamily="34" charset="0"/>
                <a:ea typeface="ＭＳ Ｐゴシック" panose="020B0600070205080204" pitchFamily="34" charset="-128"/>
              </a:defRPr>
            </a:lvl3pPr>
            <a:lvl4pPr marL="1618602" indent="-231229">
              <a:defRPr baseline="-25000">
                <a:solidFill>
                  <a:schemeClr val="tx1"/>
                </a:solidFill>
                <a:latin typeface="Arial" panose="020B0604020202020204" pitchFamily="34" charset="0"/>
                <a:ea typeface="ＭＳ Ｐゴシック" panose="020B0600070205080204" pitchFamily="34" charset="-128"/>
              </a:defRPr>
            </a:lvl4pPr>
            <a:lvl5pPr marL="2081060" indent="-231229">
              <a:defRPr baseline="-25000">
                <a:solidFill>
                  <a:schemeClr val="tx1"/>
                </a:solidFill>
                <a:latin typeface="Arial" panose="020B0604020202020204" pitchFamily="34" charset="0"/>
                <a:ea typeface="ＭＳ Ｐゴシック" panose="020B0600070205080204" pitchFamily="34" charset="-128"/>
              </a:defRPr>
            </a:lvl5pPr>
            <a:lvl6pPr marL="2543518"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3005976"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68434"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930891"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fld id="{E92B3BAA-31E6-4FB6-8F4E-3A50C4433A24}" type="slidenum">
              <a:rPr lang="en-US" altLang="en-US"/>
              <a:pPr/>
              <a:t>12</a:t>
            </a:fld>
            <a:endParaRPr lang="en-US" altLang="en-US"/>
          </a:p>
        </p:txBody>
      </p:sp>
      <p:sp>
        <p:nvSpPr>
          <p:cNvPr id="9219" name="Rectangle 2"/>
          <p:cNvSpPr>
            <a:spLocks noGrp="1" noRot="1" noChangeAspect="1" noChangeArrowheads="1" noTextEdit="1"/>
          </p:cNvSpPr>
          <p:nvPr>
            <p:ph type="sldImg"/>
          </p:nvPr>
        </p:nvSpPr>
        <p:spPr>
          <a:solidFill>
            <a:srgbClr val="FFFFFF"/>
          </a:solidFill>
          <a:ln/>
        </p:spPr>
      </p:sp>
      <p:sp>
        <p:nvSpPr>
          <p:cNvPr id="92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p>
        </p:txBody>
      </p:sp>
    </p:spTree>
    <p:extLst>
      <p:ext uri="{BB962C8B-B14F-4D97-AF65-F5344CB8AC3E}">
        <p14:creationId xmlns:p14="http://schemas.microsoft.com/office/powerpoint/2010/main" val="546873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13</a:t>
            </a:fld>
            <a:endParaRPr lang="en-US" dirty="0"/>
          </a:p>
        </p:txBody>
      </p:sp>
    </p:spTree>
    <p:extLst>
      <p:ext uri="{BB962C8B-B14F-4D97-AF65-F5344CB8AC3E}">
        <p14:creationId xmlns:p14="http://schemas.microsoft.com/office/powerpoint/2010/main" val="1580057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baseline="-25000">
                <a:solidFill>
                  <a:schemeClr val="tx1"/>
                </a:solidFill>
                <a:latin typeface="Arial" panose="020B0604020202020204" pitchFamily="34" charset="0"/>
                <a:ea typeface="ＭＳ Ｐゴシック" panose="020B0600070205080204" pitchFamily="34" charset="-128"/>
              </a:defRPr>
            </a:lvl1pPr>
            <a:lvl2pPr marL="751494" indent="-289036">
              <a:defRPr baseline="-25000">
                <a:solidFill>
                  <a:schemeClr val="tx1"/>
                </a:solidFill>
                <a:latin typeface="Arial" panose="020B0604020202020204" pitchFamily="34" charset="0"/>
                <a:ea typeface="ＭＳ Ｐゴシック" panose="020B0600070205080204" pitchFamily="34" charset="-128"/>
              </a:defRPr>
            </a:lvl2pPr>
            <a:lvl3pPr marL="1156145" indent="-231229">
              <a:defRPr baseline="-25000">
                <a:solidFill>
                  <a:schemeClr val="tx1"/>
                </a:solidFill>
                <a:latin typeface="Arial" panose="020B0604020202020204" pitchFamily="34" charset="0"/>
                <a:ea typeface="ＭＳ Ｐゴシック" panose="020B0600070205080204" pitchFamily="34" charset="-128"/>
              </a:defRPr>
            </a:lvl3pPr>
            <a:lvl4pPr marL="1618602" indent="-231229">
              <a:defRPr baseline="-25000">
                <a:solidFill>
                  <a:schemeClr val="tx1"/>
                </a:solidFill>
                <a:latin typeface="Arial" panose="020B0604020202020204" pitchFamily="34" charset="0"/>
                <a:ea typeface="ＭＳ Ｐゴシック" panose="020B0600070205080204" pitchFamily="34" charset="-128"/>
              </a:defRPr>
            </a:lvl4pPr>
            <a:lvl5pPr marL="2081060" indent="-231229">
              <a:defRPr baseline="-25000">
                <a:solidFill>
                  <a:schemeClr val="tx1"/>
                </a:solidFill>
                <a:latin typeface="Arial" panose="020B0604020202020204" pitchFamily="34" charset="0"/>
                <a:ea typeface="ＭＳ Ｐゴシック" panose="020B0600070205080204" pitchFamily="34" charset="-128"/>
              </a:defRPr>
            </a:lvl5pPr>
            <a:lvl6pPr marL="2543518"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3005976"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68434"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930891"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fld id="{7613C7DC-58AC-4B6B-9CC6-F975AF2930D9}" type="slidenum">
              <a:rPr lang="en-US" altLang="en-US"/>
              <a:pPr/>
              <a:t>14</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84822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baseline="-25000">
                <a:solidFill>
                  <a:schemeClr val="tx1"/>
                </a:solidFill>
                <a:latin typeface="Arial" panose="020B0604020202020204" pitchFamily="34" charset="0"/>
                <a:ea typeface="ＭＳ Ｐゴシック" panose="020B0600070205080204" pitchFamily="34" charset="-128"/>
              </a:defRPr>
            </a:lvl1pPr>
            <a:lvl2pPr marL="751494" indent="-289036">
              <a:defRPr baseline="-25000">
                <a:solidFill>
                  <a:schemeClr val="tx1"/>
                </a:solidFill>
                <a:latin typeface="Arial" panose="020B0604020202020204" pitchFamily="34" charset="0"/>
                <a:ea typeface="ＭＳ Ｐゴシック" panose="020B0600070205080204" pitchFamily="34" charset="-128"/>
              </a:defRPr>
            </a:lvl2pPr>
            <a:lvl3pPr marL="1156145" indent="-231229">
              <a:defRPr baseline="-25000">
                <a:solidFill>
                  <a:schemeClr val="tx1"/>
                </a:solidFill>
                <a:latin typeface="Arial" panose="020B0604020202020204" pitchFamily="34" charset="0"/>
                <a:ea typeface="ＭＳ Ｐゴシック" panose="020B0600070205080204" pitchFamily="34" charset="-128"/>
              </a:defRPr>
            </a:lvl3pPr>
            <a:lvl4pPr marL="1618602" indent="-231229">
              <a:defRPr baseline="-25000">
                <a:solidFill>
                  <a:schemeClr val="tx1"/>
                </a:solidFill>
                <a:latin typeface="Arial" panose="020B0604020202020204" pitchFamily="34" charset="0"/>
                <a:ea typeface="ＭＳ Ｐゴシック" panose="020B0600070205080204" pitchFamily="34" charset="-128"/>
              </a:defRPr>
            </a:lvl4pPr>
            <a:lvl5pPr marL="2081060" indent="-231229">
              <a:defRPr baseline="-25000">
                <a:solidFill>
                  <a:schemeClr val="tx1"/>
                </a:solidFill>
                <a:latin typeface="Arial" panose="020B0604020202020204" pitchFamily="34" charset="0"/>
                <a:ea typeface="ＭＳ Ｐゴシック" panose="020B0600070205080204" pitchFamily="34" charset="-128"/>
              </a:defRPr>
            </a:lvl5pPr>
            <a:lvl6pPr marL="2543518"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3005976"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68434"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930891"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fld id="{A3CFC4EA-B153-4748-919C-B7BE3BCF9B46}" type="slidenum">
              <a:rPr lang="en-US" altLang="en-US"/>
              <a:pPr/>
              <a:t>15</a:t>
            </a:fld>
            <a:endParaRPr lang="en-US" altLang="en-US"/>
          </a:p>
        </p:txBody>
      </p:sp>
      <p:sp>
        <p:nvSpPr>
          <p:cNvPr id="11267" name="Rectangle 2"/>
          <p:cNvSpPr>
            <a:spLocks noGrp="1" noRot="1" noChangeAspect="1" noChangeArrowheads="1" noTextEdit="1"/>
          </p:cNvSpPr>
          <p:nvPr>
            <p:ph type="sldImg"/>
          </p:nvPr>
        </p:nvSpPr>
        <p:spPr>
          <a:solidFill>
            <a:srgbClr val="FFFFFF"/>
          </a:solidFill>
          <a:ln/>
        </p:spPr>
      </p:sp>
      <p:sp>
        <p:nvSpPr>
          <p:cNvPr id="112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2634783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baseline="-25000">
                <a:solidFill>
                  <a:schemeClr val="tx1"/>
                </a:solidFill>
                <a:latin typeface="Arial" panose="020B0604020202020204" pitchFamily="34" charset="0"/>
                <a:ea typeface="ＭＳ Ｐゴシック" panose="020B0600070205080204" pitchFamily="34" charset="-128"/>
              </a:defRPr>
            </a:lvl1pPr>
            <a:lvl2pPr marL="751494" indent="-289036">
              <a:defRPr baseline="-25000">
                <a:solidFill>
                  <a:schemeClr val="tx1"/>
                </a:solidFill>
                <a:latin typeface="Arial" panose="020B0604020202020204" pitchFamily="34" charset="0"/>
                <a:ea typeface="ＭＳ Ｐゴシック" panose="020B0600070205080204" pitchFamily="34" charset="-128"/>
              </a:defRPr>
            </a:lvl2pPr>
            <a:lvl3pPr marL="1156145" indent="-231229">
              <a:defRPr baseline="-25000">
                <a:solidFill>
                  <a:schemeClr val="tx1"/>
                </a:solidFill>
                <a:latin typeface="Arial" panose="020B0604020202020204" pitchFamily="34" charset="0"/>
                <a:ea typeface="ＭＳ Ｐゴシック" panose="020B0600070205080204" pitchFamily="34" charset="-128"/>
              </a:defRPr>
            </a:lvl3pPr>
            <a:lvl4pPr marL="1618602" indent="-231229">
              <a:defRPr baseline="-25000">
                <a:solidFill>
                  <a:schemeClr val="tx1"/>
                </a:solidFill>
                <a:latin typeface="Arial" panose="020B0604020202020204" pitchFamily="34" charset="0"/>
                <a:ea typeface="ＭＳ Ｐゴシック" panose="020B0600070205080204" pitchFamily="34" charset="-128"/>
              </a:defRPr>
            </a:lvl4pPr>
            <a:lvl5pPr marL="2081060" indent="-231229">
              <a:defRPr baseline="-25000">
                <a:solidFill>
                  <a:schemeClr val="tx1"/>
                </a:solidFill>
                <a:latin typeface="Arial" panose="020B0604020202020204" pitchFamily="34" charset="0"/>
                <a:ea typeface="ＭＳ Ｐゴシック" panose="020B0600070205080204" pitchFamily="34" charset="-128"/>
              </a:defRPr>
            </a:lvl5pPr>
            <a:lvl6pPr marL="2543518"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3005976"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68434"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930891"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fld id="{C4757895-1AAD-429E-813A-270C40E5AA17}" type="slidenum">
              <a:rPr lang="en-US" altLang="en-US"/>
              <a:pPr/>
              <a:t>16</a:t>
            </a:fld>
            <a:endParaRPr lang="en-US" altLang="en-US"/>
          </a:p>
        </p:txBody>
      </p:sp>
      <p:sp>
        <p:nvSpPr>
          <p:cNvPr id="13315" name="Rectangle 2"/>
          <p:cNvSpPr>
            <a:spLocks noGrp="1" noRot="1" noChangeAspect="1" noChangeArrowheads="1" noTextEdit="1"/>
          </p:cNvSpPr>
          <p:nvPr>
            <p:ph type="sldImg"/>
          </p:nvPr>
        </p:nvSpPr>
        <p:spPr>
          <a:solidFill>
            <a:srgbClr val="FFFFFF"/>
          </a:solidFill>
          <a:ln/>
        </p:spPr>
      </p:sp>
      <p:sp>
        <p:nvSpPr>
          <p:cNvPr id="133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3528730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baseline="-25000">
                <a:solidFill>
                  <a:schemeClr val="tx1"/>
                </a:solidFill>
                <a:latin typeface="Arial" panose="020B0604020202020204" pitchFamily="34" charset="0"/>
                <a:ea typeface="ＭＳ Ｐゴシック" panose="020B0600070205080204" pitchFamily="34" charset="-128"/>
              </a:defRPr>
            </a:lvl1pPr>
            <a:lvl2pPr marL="751494" indent="-289036">
              <a:defRPr baseline="-25000">
                <a:solidFill>
                  <a:schemeClr val="tx1"/>
                </a:solidFill>
                <a:latin typeface="Arial" panose="020B0604020202020204" pitchFamily="34" charset="0"/>
                <a:ea typeface="ＭＳ Ｐゴシック" panose="020B0600070205080204" pitchFamily="34" charset="-128"/>
              </a:defRPr>
            </a:lvl2pPr>
            <a:lvl3pPr marL="1156145" indent="-231229">
              <a:defRPr baseline="-25000">
                <a:solidFill>
                  <a:schemeClr val="tx1"/>
                </a:solidFill>
                <a:latin typeface="Arial" panose="020B0604020202020204" pitchFamily="34" charset="0"/>
                <a:ea typeface="ＭＳ Ｐゴシック" panose="020B0600070205080204" pitchFamily="34" charset="-128"/>
              </a:defRPr>
            </a:lvl3pPr>
            <a:lvl4pPr marL="1618602" indent="-231229">
              <a:defRPr baseline="-25000">
                <a:solidFill>
                  <a:schemeClr val="tx1"/>
                </a:solidFill>
                <a:latin typeface="Arial" panose="020B0604020202020204" pitchFamily="34" charset="0"/>
                <a:ea typeface="ＭＳ Ｐゴシック" panose="020B0600070205080204" pitchFamily="34" charset="-128"/>
              </a:defRPr>
            </a:lvl4pPr>
            <a:lvl5pPr marL="2081060" indent="-231229">
              <a:defRPr baseline="-25000">
                <a:solidFill>
                  <a:schemeClr val="tx1"/>
                </a:solidFill>
                <a:latin typeface="Arial" panose="020B0604020202020204" pitchFamily="34" charset="0"/>
                <a:ea typeface="ＭＳ Ｐゴシック" panose="020B0600070205080204" pitchFamily="34" charset="-128"/>
              </a:defRPr>
            </a:lvl5pPr>
            <a:lvl6pPr marL="2543518"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3005976"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68434"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930891"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fld id="{B9C8FEC8-4019-4199-B9C7-22328E2E43B0}" type="slidenum">
              <a:rPr lang="en-US" altLang="en-US"/>
              <a:pPr/>
              <a:t>17</a:t>
            </a:fld>
            <a:endParaRPr lang="en-US" altLang="en-US"/>
          </a:p>
        </p:txBody>
      </p:sp>
      <p:sp>
        <p:nvSpPr>
          <p:cNvPr id="15363" name="Rectangle 2"/>
          <p:cNvSpPr>
            <a:spLocks noGrp="1" noRot="1" noChangeAspect="1" noChangeArrowheads="1" noTextEdit="1"/>
          </p:cNvSpPr>
          <p:nvPr>
            <p:ph type="sldImg"/>
          </p:nvPr>
        </p:nvSpPr>
        <p:spPr>
          <a:solidFill>
            <a:srgbClr val="FFFFFF"/>
          </a:solidFill>
          <a:ln/>
        </p:spPr>
      </p:sp>
      <p:sp>
        <p:nvSpPr>
          <p:cNvPr id="153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p>
        </p:txBody>
      </p:sp>
    </p:spTree>
    <p:extLst>
      <p:ext uri="{BB962C8B-B14F-4D97-AF65-F5344CB8AC3E}">
        <p14:creationId xmlns:p14="http://schemas.microsoft.com/office/powerpoint/2010/main" val="4225412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baseline="-25000">
                <a:solidFill>
                  <a:schemeClr val="tx1"/>
                </a:solidFill>
                <a:latin typeface="Arial" panose="020B0604020202020204" pitchFamily="34" charset="0"/>
                <a:ea typeface="ＭＳ Ｐゴシック" panose="020B0600070205080204" pitchFamily="34" charset="-128"/>
              </a:defRPr>
            </a:lvl1pPr>
            <a:lvl2pPr marL="751494" indent="-289036">
              <a:defRPr baseline="-25000">
                <a:solidFill>
                  <a:schemeClr val="tx1"/>
                </a:solidFill>
                <a:latin typeface="Arial" panose="020B0604020202020204" pitchFamily="34" charset="0"/>
                <a:ea typeface="ＭＳ Ｐゴシック" panose="020B0600070205080204" pitchFamily="34" charset="-128"/>
              </a:defRPr>
            </a:lvl2pPr>
            <a:lvl3pPr marL="1156145" indent="-231229">
              <a:defRPr baseline="-25000">
                <a:solidFill>
                  <a:schemeClr val="tx1"/>
                </a:solidFill>
                <a:latin typeface="Arial" panose="020B0604020202020204" pitchFamily="34" charset="0"/>
                <a:ea typeface="ＭＳ Ｐゴシック" panose="020B0600070205080204" pitchFamily="34" charset="-128"/>
              </a:defRPr>
            </a:lvl3pPr>
            <a:lvl4pPr marL="1618602" indent="-231229">
              <a:defRPr baseline="-25000">
                <a:solidFill>
                  <a:schemeClr val="tx1"/>
                </a:solidFill>
                <a:latin typeface="Arial" panose="020B0604020202020204" pitchFamily="34" charset="0"/>
                <a:ea typeface="ＭＳ Ｐゴシック" panose="020B0600070205080204" pitchFamily="34" charset="-128"/>
              </a:defRPr>
            </a:lvl4pPr>
            <a:lvl5pPr marL="2081060" indent="-231229">
              <a:defRPr baseline="-25000">
                <a:solidFill>
                  <a:schemeClr val="tx1"/>
                </a:solidFill>
                <a:latin typeface="Arial" panose="020B0604020202020204" pitchFamily="34" charset="0"/>
                <a:ea typeface="ＭＳ Ｐゴシック" panose="020B0600070205080204" pitchFamily="34" charset="-128"/>
              </a:defRPr>
            </a:lvl5pPr>
            <a:lvl6pPr marL="2543518"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3005976"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68434"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930891"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fld id="{C20F3761-325C-4656-B6D7-3B85E6BC9026}" type="slidenum">
              <a:rPr lang="en-US" altLang="en-US"/>
              <a:pPr/>
              <a:t>18</a:t>
            </a:fld>
            <a:endParaRPr lang="en-US" altLang="en-US"/>
          </a:p>
        </p:txBody>
      </p:sp>
      <p:sp>
        <p:nvSpPr>
          <p:cNvPr id="17411" name="Rectangle 2"/>
          <p:cNvSpPr>
            <a:spLocks noGrp="1" noRot="1" noChangeAspect="1" noChangeArrowheads="1" noTextEdit="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2059627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baseline="-25000">
                <a:solidFill>
                  <a:schemeClr val="tx1"/>
                </a:solidFill>
                <a:latin typeface="Arial" panose="020B0604020202020204" pitchFamily="34" charset="0"/>
                <a:ea typeface="ＭＳ Ｐゴシック" panose="020B0600070205080204" pitchFamily="34" charset="-128"/>
              </a:defRPr>
            </a:lvl1pPr>
            <a:lvl2pPr marL="751494" indent="-289036">
              <a:defRPr baseline="-25000">
                <a:solidFill>
                  <a:schemeClr val="tx1"/>
                </a:solidFill>
                <a:latin typeface="Arial" panose="020B0604020202020204" pitchFamily="34" charset="0"/>
                <a:ea typeface="ＭＳ Ｐゴシック" panose="020B0600070205080204" pitchFamily="34" charset="-128"/>
              </a:defRPr>
            </a:lvl2pPr>
            <a:lvl3pPr marL="1156145" indent="-231229">
              <a:defRPr baseline="-25000">
                <a:solidFill>
                  <a:schemeClr val="tx1"/>
                </a:solidFill>
                <a:latin typeface="Arial" panose="020B0604020202020204" pitchFamily="34" charset="0"/>
                <a:ea typeface="ＭＳ Ｐゴシック" panose="020B0600070205080204" pitchFamily="34" charset="-128"/>
              </a:defRPr>
            </a:lvl3pPr>
            <a:lvl4pPr marL="1618602" indent="-231229">
              <a:defRPr baseline="-25000">
                <a:solidFill>
                  <a:schemeClr val="tx1"/>
                </a:solidFill>
                <a:latin typeface="Arial" panose="020B0604020202020204" pitchFamily="34" charset="0"/>
                <a:ea typeface="ＭＳ Ｐゴシック" panose="020B0600070205080204" pitchFamily="34" charset="-128"/>
              </a:defRPr>
            </a:lvl4pPr>
            <a:lvl5pPr marL="2081060" indent="-231229">
              <a:defRPr baseline="-25000">
                <a:solidFill>
                  <a:schemeClr val="tx1"/>
                </a:solidFill>
                <a:latin typeface="Arial" panose="020B0604020202020204" pitchFamily="34" charset="0"/>
                <a:ea typeface="ＭＳ Ｐゴシック" panose="020B0600070205080204" pitchFamily="34" charset="-128"/>
              </a:defRPr>
            </a:lvl5pPr>
            <a:lvl6pPr marL="2543518"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3005976"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68434"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930891"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fld id="{0AA594CE-529A-4DDE-9544-122AAA2D6FB7}" type="slidenum">
              <a:rPr lang="en-US" altLang="en-US"/>
              <a:pPr/>
              <a:t>19</a:t>
            </a:fld>
            <a:endParaRPr lang="en-US" altLang="en-US"/>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1806242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5490">
              <a:defRPr/>
            </a:pPr>
            <a:r>
              <a:rPr lang="en-US" b="1" dirty="0"/>
              <a:t>Narrative: </a:t>
            </a:r>
          </a:p>
          <a:p>
            <a:endParaRPr lang="en-US" dirty="0"/>
          </a:p>
          <a:p>
            <a:r>
              <a:rPr lang="en-US" dirty="0"/>
              <a:t>As</a:t>
            </a:r>
            <a:r>
              <a:rPr lang="en-US" baseline="0" dirty="0"/>
              <a:t> we know students spend many hours in school every day. Healthier students are better learners and some students may miss school or may not be at their best if they also have to manage a chronic health condition. Schools are responsible for providing academics to their students, but they can also set students up for success by addressing their health needs.</a:t>
            </a:r>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2</a:t>
            </a:fld>
            <a:endParaRPr lang="en-US" dirty="0"/>
          </a:p>
        </p:txBody>
      </p:sp>
    </p:spTree>
    <p:extLst>
      <p:ext uri="{BB962C8B-B14F-4D97-AF65-F5344CB8AC3E}">
        <p14:creationId xmlns:p14="http://schemas.microsoft.com/office/powerpoint/2010/main" val="402592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baseline="-25000">
                <a:solidFill>
                  <a:schemeClr val="tx1"/>
                </a:solidFill>
                <a:latin typeface="Arial" panose="020B0604020202020204" pitchFamily="34" charset="0"/>
                <a:ea typeface="ＭＳ Ｐゴシック" panose="020B0600070205080204" pitchFamily="34" charset="-128"/>
              </a:defRPr>
            </a:lvl1pPr>
            <a:lvl2pPr marL="751494" indent="-289036">
              <a:defRPr baseline="-25000">
                <a:solidFill>
                  <a:schemeClr val="tx1"/>
                </a:solidFill>
                <a:latin typeface="Arial" panose="020B0604020202020204" pitchFamily="34" charset="0"/>
                <a:ea typeface="ＭＳ Ｐゴシック" panose="020B0600070205080204" pitchFamily="34" charset="-128"/>
              </a:defRPr>
            </a:lvl2pPr>
            <a:lvl3pPr marL="1156145" indent="-231229">
              <a:defRPr baseline="-25000">
                <a:solidFill>
                  <a:schemeClr val="tx1"/>
                </a:solidFill>
                <a:latin typeface="Arial" panose="020B0604020202020204" pitchFamily="34" charset="0"/>
                <a:ea typeface="ＭＳ Ｐゴシック" panose="020B0600070205080204" pitchFamily="34" charset="-128"/>
              </a:defRPr>
            </a:lvl3pPr>
            <a:lvl4pPr marL="1618602" indent="-231229">
              <a:defRPr baseline="-25000">
                <a:solidFill>
                  <a:schemeClr val="tx1"/>
                </a:solidFill>
                <a:latin typeface="Arial" panose="020B0604020202020204" pitchFamily="34" charset="0"/>
                <a:ea typeface="ＭＳ Ｐゴシック" panose="020B0600070205080204" pitchFamily="34" charset="-128"/>
              </a:defRPr>
            </a:lvl4pPr>
            <a:lvl5pPr marL="2081060" indent="-231229">
              <a:defRPr baseline="-25000">
                <a:solidFill>
                  <a:schemeClr val="tx1"/>
                </a:solidFill>
                <a:latin typeface="Arial" panose="020B0604020202020204" pitchFamily="34" charset="0"/>
                <a:ea typeface="ＭＳ Ｐゴシック" panose="020B0600070205080204" pitchFamily="34" charset="-128"/>
              </a:defRPr>
            </a:lvl5pPr>
            <a:lvl6pPr marL="2543518"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3005976"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68434"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930891"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fld id="{9747AD46-9BCC-4602-B9A2-770D8FBACA2B}" type="slidenum">
              <a:rPr lang="en-US" altLang="en-US"/>
              <a:pPr/>
              <a:t>20</a:t>
            </a:fld>
            <a:endParaRPr lang="en-US" altLang="en-US"/>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2762996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baseline="-25000">
                <a:solidFill>
                  <a:schemeClr val="tx1"/>
                </a:solidFill>
                <a:latin typeface="Arial" panose="020B0604020202020204" pitchFamily="34" charset="0"/>
                <a:ea typeface="ＭＳ Ｐゴシック" panose="020B0600070205080204" pitchFamily="34" charset="-128"/>
              </a:defRPr>
            </a:lvl1pPr>
            <a:lvl2pPr marL="751494" indent="-289036">
              <a:defRPr baseline="-25000">
                <a:solidFill>
                  <a:schemeClr val="tx1"/>
                </a:solidFill>
                <a:latin typeface="Arial" panose="020B0604020202020204" pitchFamily="34" charset="0"/>
                <a:ea typeface="ＭＳ Ｐゴシック" panose="020B0600070205080204" pitchFamily="34" charset="-128"/>
              </a:defRPr>
            </a:lvl2pPr>
            <a:lvl3pPr marL="1156145" indent="-231229">
              <a:defRPr baseline="-25000">
                <a:solidFill>
                  <a:schemeClr val="tx1"/>
                </a:solidFill>
                <a:latin typeface="Arial" panose="020B0604020202020204" pitchFamily="34" charset="0"/>
                <a:ea typeface="ＭＳ Ｐゴシック" panose="020B0600070205080204" pitchFamily="34" charset="-128"/>
              </a:defRPr>
            </a:lvl3pPr>
            <a:lvl4pPr marL="1618602" indent="-231229">
              <a:defRPr baseline="-25000">
                <a:solidFill>
                  <a:schemeClr val="tx1"/>
                </a:solidFill>
                <a:latin typeface="Arial" panose="020B0604020202020204" pitchFamily="34" charset="0"/>
                <a:ea typeface="ＭＳ Ｐゴシック" panose="020B0600070205080204" pitchFamily="34" charset="-128"/>
              </a:defRPr>
            </a:lvl4pPr>
            <a:lvl5pPr marL="2081060" indent="-231229">
              <a:defRPr baseline="-25000">
                <a:solidFill>
                  <a:schemeClr val="tx1"/>
                </a:solidFill>
                <a:latin typeface="Arial" panose="020B0604020202020204" pitchFamily="34" charset="0"/>
                <a:ea typeface="ＭＳ Ｐゴシック" panose="020B0600070205080204" pitchFamily="34" charset="-128"/>
              </a:defRPr>
            </a:lvl5pPr>
            <a:lvl6pPr marL="2543518"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3005976"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68434"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930891"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fld id="{488B50DB-000D-48EF-9B8F-F17644F50EA0}" type="slidenum">
              <a:rPr lang="en-US" altLang="en-US"/>
              <a:pPr/>
              <a:t>21</a:t>
            </a:fld>
            <a:endParaRPr lang="en-US" altLang="en-US"/>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1470340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baseline="-25000">
                <a:solidFill>
                  <a:schemeClr val="tx1"/>
                </a:solidFill>
                <a:latin typeface="Arial" panose="020B0604020202020204" pitchFamily="34" charset="0"/>
                <a:ea typeface="ＭＳ Ｐゴシック" panose="020B0600070205080204" pitchFamily="34" charset="-128"/>
              </a:defRPr>
            </a:lvl1pPr>
            <a:lvl2pPr marL="751494" indent="-289036">
              <a:defRPr baseline="-25000">
                <a:solidFill>
                  <a:schemeClr val="tx1"/>
                </a:solidFill>
                <a:latin typeface="Arial" panose="020B0604020202020204" pitchFamily="34" charset="0"/>
                <a:ea typeface="ＭＳ Ｐゴシック" panose="020B0600070205080204" pitchFamily="34" charset="-128"/>
              </a:defRPr>
            </a:lvl2pPr>
            <a:lvl3pPr marL="1156145" indent="-231229">
              <a:defRPr baseline="-25000">
                <a:solidFill>
                  <a:schemeClr val="tx1"/>
                </a:solidFill>
                <a:latin typeface="Arial" panose="020B0604020202020204" pitchFamily="34" charset="0"/>
                <a:ea typeface="ＭＳ Ｐゴシック" panose="020B0600070205080204" pitchFamily="34" charset="-128"/>
              </a:defRPr>
            </a:lvl3pPr>
            <a:lvl4pPr marL="1618602" indent="-231229">
              <a:defRPr baseline="-25000">
                <a:solidFill>
                  <a:schemeClr val="tx1"/>
                </a:solidFill>
                <a:latin typeface="Arial" panose="020B0604020202020204" pitchFamily="34" charset="0"/>
                <a:ea typeface="ＭＳ Ｐゴシック" panose="020B0600070205080204" pitchFamily="34" charset="-128"/>
              </a:defRPr>
            </a:lvl4pPr>
            <a:lvl5pPr marL="2081060" indent="-231229">
              <a:defRPr baseline="-25000">
                <a:solidFill>
                  <a:schemeClr val="tx1"/>
                </a:solidFill>
                <a:latin typeface="Arial" panose="020B0604020202020204" pitchFamily="34" charset="0"/>
                <a:ea typeface="ＭＳ Ｐゴシック" panose="020B0600070205080204" pitchFamily="34" charset="-128"/>
              </a:defRPr>
            </a:lvl5pPr>
            <a:lvl6pPr marL="2543518"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3005976"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68434"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930891"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fld id="{BDBD2BAC-A71C-450B-9614-879E68D08107}" type="slidenum">
              <a:rPr lang="en-US" altLang="en-US"/>
              <a:pPr/>
              <a:t>22</a:t>
            </a:fld>
            <a:endParaRPr lang="en-US" altLang="en-US"/>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1215112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baseline="-25000">
                <a:solidFill>
                  <a:schemeClr val="tx1"/>
                </a:solidFill>
                <a:latin typeface="Arial" panose="020B0604020202020204" pitchFamily="34" charset="0"/>
                <a:ea typeface="ＭＳ Ｐゴシック" panose="020B0600070205080204" pitchFamily="34" charset="-128"/>
              </a:defRPr>
            </a:lvl1pPr>
            <a:lvl2pPr marL="751494" indent="-289036">
              <a:defRPr baseline="-25000">
                <a:solidFill>
                  <a:schemeClr val="tx1"/>
                </a:solidFill>
                <a:latin typeface="Arial" panose="020B0604020202020204" pitchFamily="34" charset="0"/>
                <a:ea typeface="ＭＳ Ｐゴシック" panose="020B0600070205080204" pitchFamily="34" charset="-128"/>
              </a:defRPr>
            </a:lvl2pPr>
            <a:lvl3pPr marL="1156145" indent="-231229">
              <a:defRPr baseline="-25000">
                <a:solidFill>
                  <a:schemeClr val="tx1"/>
                </a:solidFill>
                <a:latin typeface="Arial" panose="020B0604020202020204" pitchFamily="34" charset="0"/>
                <a:ea typeface="ＭＳ Ｐゴシック" panose="020B0600070205080204" pitchFamily="34" charset="-128"/>
              </a:defRPr>
            </a:lvl3pPr>
            <a:lvl4pPr marL="1618602" indent="-231229">
              <a:defRPr baseline="-25000">
                <a:solidFill>
                  <a:schemeClr val="tx1"/>
                </a:solidFill>
                <a:latin typeface="Arial" panose="020B0604020202020204" pitchFamily="34" charset="0"/>
                <a:ea typeface="ＭＳ Ｐゴシック" panose="020B0600070205080204" pitchFamily="34" charset="-128"/>
              </a:defRPr>
            </a:lvl4pPr>
            <a:lvl5pPr marL="2081060" indent="-231229">
              <a:defRPr baseline="-25000">
                <a:solidFill>
                  <a:schemeClr val="tx1"/>
                </a:solidFill>
                <a:latin typeface="Arial" panose="020B0604020202020204" pitchFamily="34" charset="0"/>
                <a:ea typeface="ＭＳ Ｐゴシック" panose="020B0600070205080204" pitchFamily="34" charset="-128"/>
              </a:defRPr>
            </a:lvl5pPr>
            <a:lvl6pPr marL="2543518"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3005976"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68434"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930891"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fld id="{EBF1E6C4-5657-4706-86DF-66FD96EDAAB2}" type="slidenum">
              <a:rPr lang="en-US" altLang="en-US"/>
              <a:pPr/>
              <a:t>24</a:t>
            </a:fld>
            <a:endParaRPr lang="en-US" altLang="en-US"/>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3591332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baseline="-25000">
                <a:solidFill>
                  <a:schemeClr val="tx1"/>
                </a:solidFill>
                <a:latin typeface="Arial" panose="020B0604020202020204" pitchFamily="34" charset="0"/>
                <a:ea typeface="ＭＳ Ｐゴシック" panose="020B0600070205080204" pitchFamily="34" charset="-128"/>
              </a:defRPr>
            </a:lvl1pPr>
            <a:lvl2pPr marL="751494" indent="-289036">
              <a:defRPr baseline="-25000">
                <a:solidFill>
                  <a:schemeClr val="tx1"/>
                </a:solidFill>
                <a:latin typeface="Arial" panose="020B0604020202020204" pitchFamily="34" charset="0"/>
                <a:ea typeface="ＭＳ Ｐゴシック" panose="020B0600070205080204" pitchFamily="34" charset="-128"/>
              </a:defRPr>
            </a:lvl2pPr>
            <a:lvl3pPr marL="1156145" indent="-231229">
              <a:defRPr baseline="-25000">
                <a:solidFill>
                  <a:schemeClr val="tx1"/>
                </a:solidFill>
                <a:latin typeface="Arial" panose="020B0604020202020204" pitchFamily="34" charset="0"/>
                <a:ea typeface="ＭＳ Ｐゴシック" panose="020B0600070205080204" pitchFamily="34" charset="-128"/>
              </a:defRPr>
            </a:lvl3pPr>
            <a:lvl4pPr marL="1618602" indent="-231229">
              <a:defRPr baseline="-25000">
                <a:solidFill>
                  <a:schemeClr val="tx1"/>
                </a:solidFill>
                <a:latin typeface="Arial" panose="020B0604020202020204" pitchFamily="34" charset="0"/>
                <a:ea typeface="ＭＳ Ｐゴシック" panose="020B0600070205080204" pitchFamily="34" charset="-128"/>
              </a:defRPr>
            </a:lvl4pPr>
            <a:lvl5pPr marL="2081060" indent="-231229">
              <a:defRPr baseline="-25000">
                <a:solidFill>
                  <a:schemeClr val="tx1"/>
                </a:solidFill>
                <a:latin typeface="Arial" panose="020B0604020202020204" pitchFamily="34" charset="0"/>
                <a:ea typeface="ＭＳ Ｐゴシック" panose="020B0600070205080204" pitchFamily="34" charset="-128"/>
              </a:defRPr>
            </a:lvl5pPr>
            <a:lvl6pPr marL="2543518"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3005976"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68434"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930891" indent="-231229"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fld id="{7F61C3B9-F827-4E03-AE6D-EF03F80F4C0B}" type="slidenum">
              <a:rPr lang="en-US" altLang="en-US"/>
              <a:pPr/>
              <a:t>25</a:t>
            </a:fld>
            <a:endParaRPr lang="en-US" altLang="en-US"/>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1114132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26</a:t>
            </a:fld>
            <a:endParaRPr lang="en-US" dirty="0"/>
          </a:p>
        </p:txBody>
      </p:sp>
    </p:spTree>
    <p:extLst>
      <p:ext uri="{BB962C8B-B14F-4D97-AF65-F5344CB8AC3E}">
        <p14:creationId xmlns:p14="http://schemas.microsoft.com/office/powerpoint/2010/main" val="394574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27</a:t>
            </a:fld>
            <a:endParaRPr lang="en-US" dirty="0"/>
          </a:p>
        </p:txBody>
      </p:sp>
    </p:spTree>
    <p:extLst>
      <p:ext uri="{BB962C8B-B14F-4D97-AF65-F5344CB8AC3E}">
        <p14:creationId xmlns:p14="http://schemas.microsoft.com/office/powerpoint/2010/main" val="2624790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28</a:t>
            </a:fld>
            <a:endParaRPr lang="en-US" dirty="0"/>
          </a:p>
        </p:txBody>
      </p:sp>
    </p:spTree>
    <p:extLst>
      <p:ext uri="{BB962C8B-B14F-4D97-AF65-F5344CB8AC3E}">
        <p14:creationId xmlns:p14="http://schemas.microsoft.com/office/powerpoint/2010/main" val="2359420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29</a:t>
            </a:fld>
            <a:endParaRPr lang="en-US" dirty="0"/>
          </a:p>
        </p:txBody>
      </p:sp>
    </p:spTree>
    <p:extLst>
      <p:ext uri="{BB962C8B-B14F-4D97-AF65-F5344CB8AC3E}">
        <p14:creationId xmlns:p14="http://schemas.microsoft.com/office/powerpoint/2010/main" val="2716328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30</a:t>
            </a:fld>
            <a:endParaRPr lang="en-US" dirty="0"/>
          </a:p>
        </p:txBody>
      </p:sp>
    </p:spTree>
    <p:extLst>
      <p:ext uri="{BB962C8B-B14F-4D97-AF65-F5344CB8AC3E}">
        <p14:creationId xmlns:p14="http://schemas.microsoft.com/office/powerpoint/2010/main" val="2248800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5490">
              <a:defRPr/>
            </a:pPr>
            <a:r>
              <a:rPr lang="en-US" b="1" dirty="0"/>
              <a:t>Narrative: </a:t>
            </a:r>
          </a:p>
          <a:p>
            <a:endParaRPr lang="en-US" dirty="0"/>
          </a:p>
          <a:p>
            <a:r>
              <a:rPr lang="en-US" dirty="0"/>
              <a:t>As</a:t>
            </a:r>
            <a:r>
              <a:rPr lang="en-US" baseline="0" dirty="0"/>
              <a:t> we know students spend many hours in school every day. Healthier students are better learners and some students may miss school or may not be at their best if they also have to manage a chronic health condition. Schools are responsible for providing academics to their students, but they can also set students up for success by addressing their health needs.</a:t>
            </a:r>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3</a:t>
            </a:fld>
            <a:endParaRPr lang="en-US" dirty="0"/>
          </a:p>
        </p:txBody>
      </p:sp>
    </p:spTree>
    <p:extLst>
      <p:ext uri="{BB962C8B-B14F-4D97-AF65-F5344CB8AC3E}">
        <p14:creationId xmlns:p14="http://schemas.microsoft.com/office/powerpoint/2010/main" val="16048623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32</a:t>
            </a:fld>
            <a:endParaRPr lang="en-US" dirty="0"/>
          </a:p>
        </p:txBody>
      </p:sp>
    </p:spTree>
    <p:extLst>
      <p:ext uri="{BB962C8B-B14F-4D97-AF65-F5344CB8AC3E}">
        <p14:creationId xmlns:p14="http://schemas.microsoft.com/office/powerpoint/2010/main" val="4007219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33</a:t>
            </a:fld>
            <a:endParaRPr lang="en-US" dirty="0"/>
          </a:p>
        </p:txBody>
      </p:sp>
    </p:spTree>
    <p:extLst>
      <p:ext uri="{BB962C8B-B14F-4D97-AF65-F5344CB8AC3E}">
        <p14:creationId xmlns:p14="http://schemas.microsoft.com/office/powerpoint/2010/main" val="11668132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35</a:t>
            </a:fld>
            <a:endParaRPr lang="en-US" dirty="0"/>
          </a:p>
        </p:txBody>
      </p:sp>
    </p:spTree>
    <p:extLst>
      <p:ext uri="{BB962C8B-B14F-4D97-AF65-F5344CB8AC3E}">
        <p14:creationId xmlns:p14="http://schemas.microsoft.com/office/powerpoint/2010/main" val="1275047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36</a:t>
            </a:fld>
            <a:endParaRPr lang="en-US" dirty="0"/>
          </a:p>
        </p:txBody>
      </p:sp>
    </p:spTree>
    <p:extLst>
      <p:ext uri="{BB962C8B-B14F-4D97-AF65-F5344CB8AC3E}">
        <p14:creationId xmlns:p14="http://schemas.microsoft.com/office/powerpoint/2010/main" val="1991649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37</a:t>
            </a:fld>
            <a:endParaRPr lang="en-US" dirty="0"/>
          </a:p>
        </p:txBody>
      </p:sp>
    </p:spTree>
    <p:extLst>
      <p:ext uri="{BB962C8B-B14F-4D97-AF65-F5344CB8AC3E}">
        <p14:creationId xmlns:p14="http://schemas.microsoft.com/office/powerpoint/2010/main" val="4077555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5490">
              <a:defRPr/>
            </a:pPr>
            <a:r>
              <a:rPr lang="en-US" b="1" dirty="0"/>
              <a:t>Narrative: </a:t>
            </a:r>
          </a:p>
          <a:p>
            <a:endParaRPr lang="en-US" dirty="0"/>
          </a:p>
          <a:p>
            <a:r>
              <a:rPr lang="en-US" dirty="0"/>
              <a:t>As</a:t>
            </a:r>
            <a:r>
              <a:rPr lang="en-US" baseline="0" dirty="0"/>
              <a:t> we know students spend many hours in school every day. Healthier students are better learners and some students may miss school or may not be at their best if they also have to manage a chronic health condition. Schools are responsible for providing academics to their students, but they can also set students up for success by addressing their health needs.</a:t>
            </a:r>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4</a:t>
            </a:fld>
            <a:endParaRPr lang="en-US" dirty="0"/>
          </a:p>
        </p:txBody>
      </p:sp>
    </p:spTree>
    <p:extLst>
      <p:ext uri="{BB962C8B-B14F-4D97-AF65-F5344CB8AC3E}">
        <p14:creationId xmlns:p14="http://schemas.microsoft.com/office/powerpoint/2010/main" val="1938798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5490">
              <a:defRPr/>
            </a:pPr>
            <a:r>
              <a:rPr lang="en-US" b="1" dirty="0"/>
              <a:t>Narrative: </a:t>
            </a:r>
          </a:p>
          <a:p>
            <a:endParaRPr lang="en-US" dirty="0"/>
          </a:p>
          <a:p>
            <a:r>
              <a:rPr lang="en-US" dirty="0"/>
              <a:t>As</a:t>
            </a:r>
            <a:r>
              <a:rPr lang="en-US" baseline="0" dirty="0"/>
              <a:t> we know students spend many hours in school every day. Healthier students are better learners and some students may miss school or may not be at their best if they also have to manage a chronic health condition. Schools are responsible for providing academics to their students, but they can also set students up for success by addressing their health needs.</a:t>
            </a:r>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5</a:t>
            </a:fld>
            <a:endParaRPr lang="en-US" dirty="0"/>
          </a:p>
        </p:txBody>
      </p:sp>
    </p:spTree>
    <p:extLst>
      <p:ext uri="{BB962C8B-B14F-4D97-AF65-F5344CB8AC3E}">
        <p14:creationId xmlns:p14="http://schemas.microsoft.com/office/powerpoint/2010/main" val="1030017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5490">
              <a:defRPr/>
            </a:pPr>
            <a:r>
              <a:rPr lang="en-US" b="1" dirty="0"/>
              <a:t>Narrative: </a:t>
            </a:r>
          </a:p>
          <a:p>
            <a:endParaRPr lang="en-US" dirty="0"/>
          </a:p>
          <a:p>
            <a:r>
              <a:rPr lang="en-US" dirty="0"/>
              <a:t>As</a:t>
            </a:r>
            <a:r>
              <a:rPr lang="en-US" baseline="0" dirty="0"/>
              <a:t> we know students spend many hours in school every day. Healthier students are better learners and some students may miss school or may not be at their best if they also have to manage a chronic health condition. Schools are responsible for providing academics to their students, but they can also set students up for success by addressing their health needs.</a:t>
            </a:r>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6</a:t>
            </a:fld>
            <a:endParaRPr lang="en-US" dirty="0"/>
          </a:p>
        </p:txBody>
      </p:sp>
    </p:spTree>
    <p:extLst>
      <p:ext uri="{BB962C8B-B14F-4D97-AF65-F5344CB8AC3E}">
        <p14:creationId xmlns:p14="http://schemas.microsoft.com/office/powerpoint/2010/main" val="749072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5490">
              <a:defRPr/>
            </a:pPr>
            <a:r>
              <a:rPr lang="en-US" b="1" dirty="0"/>
              <a:t>Narrative: </a:t>
            </a:r>
          </a:p>
          <a:p>
            <a:endParaRPr lang="en-US" dirty="0"/>
          </a:p>
          <a:p>
            <a:r>
              <a:rPr lang="en-US" dirty="0"/>
              <a:t>As</a:t>
            </a:r>
            <a:r>
              <a:rPr lang="en-US" baseline="0" dirty="0"/>
              <a:t> we know students spend many hours in school every day. Healthier students are better learners and some students may miss school or may not be at their best if they also have to manage a chronic health condition. Schools are responsible for providing academics to their students, but they can also set students up for success by addressing their health needs.</a:t>
            </a:r>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7</a:t>
            </a:fld>
            <a:endParaRPr lang="en-US" dirty="0"/>
          </a:p>
        </p:txBody>
      </p:sp>
    </p:spTree>
    <p:extLst>
      <p:ext uri="{BB962C8B-B14F-4D97-AF65-F5344CB8AC3E}">
        <p14:creationId xmlns:p14="http://schemas.microsoft.com/office/powerpoint/2010/main" val="1450545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5490">
              <a:defRPr/>
            </a:pPr>
            <a:r>
              <a:rPr lang="en-US" b="1" dirty="0"/>
              <a:t>Narrative: </a:t>
            </a:r>
          </a:p>
          <a:p>
            <a:endParaRPr lang="en-US" dirty="0"/>
          </a:p>
          <a:p>
            <a:r>
              <a:rPr lang="en-US" dirty="0"/>
              <a:t>As</a:t>
            </a:r>
            <a:r>
              <a:rPr lang="en-US" baseline="0" dirty="0"/>
              <a:t> we know students spend many hours in school every day. Healthier students are better learners and some students may miss school or may not be at their best if they also have to manage a chronic health condition. Schools are responsible for providing academics to their students, but they can also set students up for success by addressing their health needs.</a:t>
            </a:r>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8</a:t>
            </a:fld>
            <a:endParaRPr lang="en-US" dirty="0"/>
          </a:p>
        </p:txBody>
      </p:sp>
    </p:spTree>
    <p:extLst>
      <p:ext uri="{BB962C8B-B14F-4D97-AF65-F5344CB8AC3E}">
        <p14:creationId xmlns:p14="http://schemas.microsoft.com/office/powerpoint/2010/main" val="2842915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5490">
              <a:defRPr/>
            </a:pPr>
            <a:r>
              <a:rPr lang="en-US" b="1" dirty="0"/>
              <a:t>Narrative: </a:t>
            </a:r>
          </a:p>
          <a:p>
            <a:endParaRPr lang="en-US" dirty="0"/>
          </a:p>
          <a:p>
            <a:r>
              <a:rPr lang="en-US" dirty="0"/>
              <a:t>As</a:t>
            </a:r>
            <a:r>
              <a:rPr lang="en-US" baseline="0" dirty="0"/>
              <a:t> we know students spend many hours in school every day. Healthier students are better learners and some students may miss school or may not be at their best if they also have to manage a chronic health condition. Schools are responsible for providing academics to their students, but they can also set students up for success by addressing their health needs.</a:t>
            </a:r>
            <a:endParaRPr lang="en-US" dirty="0"/>
          </a:p>
        </p:txBody>
      </p:sp>
      <p:sp>
        <p:nvSpPr>
          <p:cNvPr id="4" name="Slide Number Placeholder 3"/>
          <p:cNvSpPr>
            <a:spLocks noGrp="1"/>
          </p:cNvSpPr>
          <p:nvPr>
            <p:ph type="sldNum" sz="quarter" idx="10"/>
          </p:nvPr>
        </p:nvSpPr>
        <p:spPr/>
        <p:txBody>
          <a:bodyPr/>
          <a:lstStyle/>
          <a:p>
            <a:fld id="{EFE5F267-D856-4AB0-916C-CD167E1775BA}" type="slidenum">
              <a:rPr lang="en-US" smtClean="0"/>
              <a:pPr/>
              <a:t>9</a:t>
            </a:fld>
            <a:endParaRPr lang="en-US" dirty="0"/>
          </a:p>
        </p:txBody>
      </p:sp>
    </p:spTree>
    <p:extLst>
      <p:ext uri="{BB962C8B-B14F-4D97-AF65-F5344CB8AC3E}">
        <p14:creationId xmlns:p14="http://schemas.microsoft.com/office/powerpoint/2010/main" val="199741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6B618E-317D-4199-AD64-EB37511932B1}"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4904E-BB27-4E92-AD1C-E1A3BE96A586}" type="slidenum">
              <a:rPr lang="en-US" smtClean="0"/>
              <a:t>‹#›</a:t>
            </a:fld>
            <a:endParaRPr lang="en-US"/>
          </a:p>
        </p:txBody>
      </p:sp>
    </p:spTree>
    <p:extLst>
      <p:ext uri="{BB962C8B-B14F-4D97-AF65-F5344CB8AC3E}">
        <p14:creationId xmlns:p14="http://schemas.microsoft.com/office/powerpoint/2010/main" val="4196020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6B618E-317D-4199-AD64-EB37511932B1}"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4904E-BB27-4E92-AD1C-E1A3BE96A586}" type="slidenum">
              <a:rPr lang="en-US" smtClean="0"/>
              <a:t>‹#›</a:t>
            </a:fld>
            <a:endParaRPr lang="en-US"/>
          </a:p>
        </p:txBody>
      </p:sp>
    </p:spTree>
    <p:extLst>
      <p:ext uri="{BB962C8B-B14F-4D97-AF65-F5344CB8AC3E}">
        <p14:creationId xmlns:p14="http://schemas.microsoft.com/office/powerpoint/2010/main" val="2781061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6B618E-317D-4199-AD64-EB37511932B1}"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4904E-BB27-4E92-AD1C-E1A3BE96A586}" type="slidenum">
              <a:rPr lang="en-US" smtClean="0"/>
              <a:t>‹#›</a:t>
            </a:fld>
            <a:endParaRPr lang="en-US"/>
          </a:p>
        </p:txBody>
      </p:sp>
    </p:spTree>
    <p:extLst>
      <p:ext uri="{BB962C8B-B14F-4D97-AF65-F5344CB8AC3E}">
        <p14:creationId xmlns:p14="http://schemas.microsoft.com/office/powerpoint/2010/main" val="2094882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8A8D09"/>
                </a:solidFill>
                <a:effectLst/>
                <a:latin typeface="Calibri" pitchFamily="34" charset="0"/>
              </a:defRPr>
            </a:lvl1pPr>
          </a:lstStyle>
          <a:p>
            <a:r>
              <a:rPr lang="en-US" dirty="0"/>
              <a:t>Bottom band: NCCDPHP</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22"/>
          <a:stretch/>
        </p:blipFill>
        <p:spPr>
          <a:xfrm>
            <a:off x="0" y="6674440"/>
            <a:ext cx="9144000" cy="183560"/>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342900" indent="-342900">
              <a:buClr>
                <a:srgbClr val="8D8B00"/>
              </a:buClr>
              <a:buFont typeface="Wingdings" panose="05000000000000000000" pitchFamily="2" charset="2"/>
              <a:buChar char="§"/>
              <a:defRPr sz="2000">
                <a:solidFill>
                  <a:schemeClr val="accent4">
                    <a:lumMod val="75000"/>
                  </a:schemeClr>
                </a:solidFill>
              </a:defRPr>
            </a:lvl1pPr>
            <a:lvl2pPr>
              <a:buClr>
                <a:srgbClr val="880039"/>
              </a:buClr>
              <a:defRPr sz="2000">
                <a:solidFill>
                  <a:schemeClr val="accent4">
                    <a:lumMod val="75000"/>
                  </a:schemeClr>
                </a:solidFill>
              </a:defRPr>
            </a:lvl2pPr>
            <a:lvl3pPr>
              <a:buClr>
                <a:srgbClr val="56A0D3"/>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4910769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6B618E-317D-4199-AD64-EB37511932B1}"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4904E-BB27-4E92-AD1C-E1A3BE96A586}" type="slidenum">
              <a:rPr lang="en-US" smtClean="0"/>
              <a:t>‹#›</a:t>
            </a:fld>
            <a:endParaRPr lang="en-US"/>
          </a:p>
        </p:txBody>
      </p:sp>
    </p:spTree>
    <p:extLst>
      <p:ext uri="{BB962C8B-B14F-4D97-AF65-F5344CB8AC3E}">
        <p14:creationId xmlns:p14="http://schemas.microsoft.com/office/powerpoint/2010/main" val="296163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6B618E-317D-4199-AD64-EB37511932B1}"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4904E-BB27-4E92-AD1C-E1A3BE96A586}" type="slidenum">
              <a:rPr lang="en-US" smtClean="0"/>
              <a:t>‹#›</a:t>
            </a:fld>
            <a:endParaRPr lang="en-US"/>
          </a:p>
        </p:txBody>
      </p:sp>
    </p:spTree>
    <p:extLst>
      <p:ext uri="{BB962C8B-B14F-4D97-AF65-F5344CB8AC3E}">
        <p14:creationId xmlns:p14="http://schemas.microsoft.com/office/powerpoint/2010/main" val="1529759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6B618E-317D-4199-AD64-EB37511932B1}" type="datetimeFigureOut">
              <a:rPr lang="en-US" smtClean="0"/>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4904E-BB27-4E92-AD1C-E1A3BE96A586}" type="slidenum">
              <a:rPr lang="en-US" smtClean="0"/>
              <a:t>‹#›</a:t>
            </a:fld>
            <a:endParaRPr lang="en-US"/>
          </a:p>
        </p:txBody>
      </p:sp>
    </p:spTree>
    <p:extLst>
      <p:ext uri="{BB962C8B-B14F-4D97-AF65-F5344CB8AC3E}">
        <p14:creationId xmlns:p14="http://schemas.microsoft.com/office/powerpoint/2010/main" val="4059915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6B618E-317D-4199-AD64-EB37511932B1}" type="datetimeFigureOut">
              <a:rPr lang="en-US" smtClean="0"/>
              <a:t>4/19/2019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F4904E-BB27-4E92-AD1C-E1A3BE96A586}" type="slidenum">
              <a:rPr lang="en-US" smtClean="0"/>
              <a:t>‹#›</a:t>
            </a:fld>
            <a:endParaRPr lang="en-US"/>
          </a:p>
        </p:txBody>
      </p:sp>
    </p:spTree>
    <p:extLst>
      <p:ext uri="{BB962C8B-B14F-4D97-AF65-F5344CB8AC3E}">
        <p14:creationId xmlns:p14="http://schemas.microsoft.com/office/powerpoint/2010/main" val="2767997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6B618E-317D-4199-AD64-EB37511932B1}" type="datetimeFigureOut">
              <a:rPr lang="en-US" smtClean="0"/>
              <a:t>4/19/2019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F4904E-BB27-4E92-AD1C-E1A3BE96A586}" type="slidenum">
              <a:rPr lang="en-US" smtClean="0"/>
              <a:t>‹#›</a:t>
            </a:fld>
            <a:endParaRPr lang="en-US"/>
          </a:p>
        </p:txBody>
      </p:sp>
    </p:spTree>
    <p:extLst>
      <p:ext uri="{BB962C8B-B14F-4D97-AF65-F5344CB8AC3E}">
        <p14:creationId xmlns:p14="http://schemas.microsoft.com/office/powerpoint/2010/main" val="2710735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B618E-317D-4199-AD64-EB37511932B1}" type="datetimeFigureOut">
              <a:rPr lang="en-US" smtClean="0"/>
              <a:t>4/19/2019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F4904E-BB27-4E92-AD1C-E1A3BE96A586}" type="slidenum">
              <a:rPr lang="en-US" smtClean="0"/>
              <a:t>‹#›</a:t>
            </a:fld>
            <a:endParaRPr lang="en-US"/>
          </a:p>
        </p:txBody>
      </p:sp>
    </p:spTree>
    <p:extLst>
      <p:ext uri="{BB962C8B-B14F-4D97-AF65-F5344CB8AC3E}">
        <p14:creationId xmlns:p14="http://schemas.microsoft.com/office/powerpoint/2010/main" val="403605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6B618E-317D-4199-AD64-EB37511932B1}" type="datetimeFigureOut">
              <a:rPr lang="en-US" smtClean="0"/>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4904E-BB27-4E92-AD1C-E1A3BE96A586}" type="slidenum">
              <a:rPr lang="en-US" smtClean="0"/>
              <a:t>‹#›</a:t>
            </a:fld>
            <a:endParaRPr lang="en-US"/>
          </a:p>
        </p:txBody>
      </p:sp>
    </p:spTree>
    <p:extLst>
      <p:ext uri="{BB962C8B-B14F-4D97-AF65-F5344CB8AC3E}">
        <p14:creationId xmlns:p14="http://schemas.microsoft.com/office/powerpoint/2010/main" val="1627218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6B618E-317D-4199-AD64-EB37511932B1}" type="datetimeFigureOut">
              <a:rPr lang="en-US" smtClean="0"/>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4904E-BB27-4E92-AD1C-E1A3BE96A586}" type="slidenum">
              <a:rPr lang="en-US" smtClean="0"/>
              <a:t>‹#›</a:t>
            </a:fld>
            <a:endParaRPr lang="en-US"/>
          </a:p>
        </p:txBody>
      </p:sp>
    </p:spTree>
    <p:extLst>
      <p:ext uri="{BB962C8B-B14F-4D97-AF65-F5344CB8AC3E}">
        <p14:creationId xmlns:p14="http://schemas.microsoft.com/office/powerpoint/2010/main" val="2435906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B618E-317D-4199-AD64-EB37511932B1}" type="datetimeFigureOut">
              <a:rPr lang="en-US" smtClean="0"/>
              <a:t>4/19/2019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4904E-BB27-4E92-AD1C-E1A3BE96A586}" type="slidenum">
              <a:rPr lang="en-US" smtClean="0"/>
              <a:t>‹#›</a:t>
            </a:fld>
            <a:endParaRPr lang="en-US"/>
          </a:p>
        </p:txBody>
      </p:sp>
    </p:spTree>
    <p:extLst>
      <p:ext uri="{BB962C8B-B14F-4D97-AF65-F5344CB8AC3E}">
        <p14:creationId xmlns:p14="http://schemas.microsoft.com/office/powerpoint/2010/main" val="1836264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cdc.gov/healthyschools/chronicconditions.htm#collapse_6935c4a10f5af34c"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www.drugs.com/cg/hypotension.html"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www.drugs.com/cg/anaphylaxis.html" TargetMode="External"/><Relationship Id="rId5" Type="http://schemas.openxmlformats.org/officeDocument/2006/relationships/hyperlink" Target="https://www.drugs.com/cg/allergies.html" TargetMode="External"/><Relationship Id="rId4" Type="http://schemas.openxmlformats.org/officeDocument/2006/relationships/hyperlink" Target="https://www.drugs.com/cg/urticaria.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hyperlink" Target="https://www.foodallergy.org/containscourage" TargetMode="External"/><Relationship Id="rId4" Type="http://schemas.openxmlformats.org/officeDocument/2006/relationships/hyperlink" Target="mailto:Barbara.pennington@Alaska.gov"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surveymonkey.com/r/GLZMMNN"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mailto:Barbara.pennington@Alask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8954" y="269631"/>
            <a:ext cx="8770101" cy="3159369"/>
          </a:xfrm>
          <a:noFill/>
        </p:spPr>
        <p:txBody>
          <a:bodyPr>
            <a:noAutofit/>
          </a:bodyPr>
          <a:lstStyle/>
          <a:p>
            <a:br>
              <a:rPr lang="en-US" sz="3200" b="1" dirty="0"/>
            </a:br>
            <a:br>
              <a:rPr lang="en-US" sz="3200" b="1" dirty="0"/>
            </a:br>
            <a:r>
              <a:rPr lang="en-US" sz="3200" b="1" dirty="0"/>
              <a:t>CDC Healthy Schools</a:t>
            </a:r>
            <a:br>
              <a:rPr lang="en-US" sz="3200" b="1" dirty="0"/>
            </a:br>
            <a:r>
              <a:rPr lang="en-US" sz="3600" b="1" dirty="0"/>
              <a:t>Managing Chronic Health Conditions in Afterschool/Summer Programs</a:t>
            </a:r>
            <a:br>
              <a:rPr lang="en-US" sz="3200" dirty="0"/>
            </a:br>
            <a:r>
              <a:rPr lang="en-US" sz="2000" dirty="0"/>
              <a:t>Barbara Pennington RN, State of Alaska </a:t>
            </a:r>
            <a:br>
              <a:rPr lang="en-US" sz="2000" dirty="0"/>
            </a:br>
            <a:r>
              <a:rPr lang="en-US" sz="2000" dirty="0"/>
              <a:t>School Health Nurse Consultant</a:t>
            </a:r>
            <a:br>
              <a:rPr lang="en-US" sz="3200" b="1" dirty="0"/>
            </a:br>
            <a:br>
              <a:rPr lang="en-US" sz="3200" b="1" dirty="0"/>
            </a:br>
            <a:endParaRPr lang="en-US" sz="3200" b="1" dirty="0">
              <a:solidFill>
                <a:schemeClr val="bg1"/>
              </a:solidFill>
            </a:endParaRPr>
          </a:p>
        </p:txBody>
      </p:sp>
      <p:sp>
        <p:nvSpPr>
          <p:cNvPr id="3" name="Subtitle 2"/>
          <p:cNvSpPr>
            <a:spLocks noGrp="1"/>
          </p:cNvSpPr>
          <p:nvPr>
            <p:ph type="subTitle" idx="1"/>
          </p:nvPr>
        </p:nvSpPr>
        <p:spPr/>
        <p:txBody>
          <a:bodyPr/>
          <a:lstStyle/>
          <a:p>
            <a:endParaRPr lang="en-US" dirty="0"/>
          </a:p>
        </p:txBody>
      </p:sp>
      <p:pic>
        <p:nvPicPr>
          <p:cNvPr id="4" name="Picture 3" descr="9KidsJumping-shutterstock_222828367.jpg"/>
          <p:cNvPicPr>
            <a:picLocks noChangeAspect="1"/>
          </p:cNvPicPr>
          <p:nvPr/>
        </p:nvPicPr>
        <p:blipFill rotWithShape="1">
          <a:blip r:embed="rId4" cstate="email">
            <a:extLst>
              <a:ext uri="{28A0092B-C50C-407E-A947-70E740481C1C}">
                <a14:useLocalDpi xmlns:a14="http://schemas.microsoft.com/office/drawing/2010/main" val="0"/>
              </a:ext>
            </a:extLst>
          </a:blip>
          <a:srcRect l="22964" t="9076" r="2631" b="8778"/>
          <a:stretch/>
        </p:blipFill>
        <p:spPr>
          <a:xfrm>
            <a:off x="665377" y="2681567"/>
            <a:ext cx="7597307" cy="306002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0186" y="6008706"/>
            <a:ext cx="1121739" cy="531506"/>
          </a:xfrm>
          <a:prstGeom prst="rect">
            <a:avLst/>
          </a:prstGeom>
        </p:spPr>
      </p:pic>
      <p:pic>
        <p:nvPicPr>
          <p:cNvPr id="1026" name="Picture 2" descr="Image result for alaska deed">
            <a:extLst>
              <a:ext uri="{FF2B5EF4-FFF2-40B4-BE49-F238E27FC236}">
                <a16:creationId xmlns:a16="http://schemas.microsoft.com/office/drawing/2014/main" id="{A4112FD0-C4D4-4CF7-80E0-FDDED65C793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7342" y="5840936"/>
            <a:ext cx="984658" cy="8670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laska dhss">
            <a:extLst>
              <a:ext uri="{FF2B5EF4-FFF2-40B4-BE49-F238E27FC236}">
                <a16:creationId xmlns:a16="http://schemas.microsoft.com/office/drawing/2014/main" id="{905E75DC-C4C6-4801-8C2B-5F5325A9CE5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24337" y="5857816"/>
            <a:ext cx="891415" cy="8914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k after school">
            <a:extLst>
              <a:ext uri="{FF2B5EF4-FFF2-40B4-BE49-F238E27FC236}">
                <a16:creationId xmlns:a16="http://schemas.microsoft.com/office/drawing/2014/main" id="{4B061F30-7ACC-400A-A8C7-2BEE0559807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02524" y="6008706"/>
            <a:ext cx="1132481" cy="60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3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a:xfrm>
            <a:off x="457200" y="1545166"/>
            <a:ext cx="8229600" cy="5312833"/>
          </a:xfrm>
        </p:spPr>
        <p:txBody>
          <a:bodyPr/>
          <a:lstStyle/>
          <a:p>
            <a:r>
              <a:rPr lang="en-US" dirty="0"/>
              <a:t> </a:t>
            </a:r>
          </a:p>
        </p:txBody>
      </p:sp>
      <p:pic>
        <p:nvPicPr>
          <p:cNvPr id="4" name="Picture 3"/>
          <p:cNvPicPr>
            <a:picLocks noChangeAspect="1"/>
          </p:cNvPicPr>
          <p:nvPr/>
        </p:nvPicPr>
        <p:blipFill>
          <a:blip r:embed="rId4"/>
          <a:stretch>
            <a:fillRect/>
          </a:stretch>
        </p:blipFill>
        <p:spPr>
          <a:xfrm>
            <a:off x="304800" y="0"/>
            <a:ext cx="8534400" cy="6858000"/>
          </a:xfrm>
          <a:prstGeom prst="rect">
            <a:avLst/>
          </a:prstGeom>
        </p:spPr>
      </p:pic>
    </p:spTree>
    <p:extLst>
      <p:ext uri="{BB962C8B-B14F-4D97-AF65-F5344CB8AC3E}">
        <p14:creationId xmlns:p14="http://schemas.microsoft.com/office/powerpoint/2010/main" val="365038063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95361"/>
          </a:xfrm>
        </p:spPr>
        <p:txBody>
          <a:bodyPr>
            <a:normAutofit/>
          </a:bodyPr>
          <a:lstStyle/>
          <a:p>
            <a:r>
              <a:rPr lang="en-US" sz="3600" dirty="0"/>
              <a:t>Seizure First Aid</a:t>
            </a:r>
          </a:p>
        </p:txBody>
      </p:sp>
      <p:sp>
        <p:nvSpPr>
          <p:cNvPr id="3" name="Text Placeholder 2"/>
          <p:cNvSpPr>
            <a:spLocks noGrp="1"/>
          </p:cNvSpPr>
          <p:nvPr>
            <p:ph type="body" sz="quarter" idx="10"/>
          </p:nvPr>
        </p:nvSpPr>
        <p:spPr>
          <a:xfrm>
            <a:off x="457200" y="1752599"/>
            <a:ext cx="8229600" cy="4248151"/>
          </a:xfrm>
        </p:spPr>
        <p:txBody>
          <a:bodyPr>
            <a:normAutofit lnSpcReduction="10000"/>
          </a:bodyPr>
          <a:lstStyle/>
          <a:p>
            <a:pPr marL="0" indent="0">
              <a:buNone/>
            </a:pPr>
            <a:r>
              <a:rPr lang="en-US" sz="2400" dirty="0">
                <a:solidFill>
                  <a:schemeClr val="tx1"/>
                </a:solidFill>
              </a:rPr>
              <a:t>Make sure student is safe, move all objects away (furniture etc.)</a:t>
            </a:r>
          </a:p>
          <a:p>
            <a:pPr marL="0" indent="0">
              <a:buNone/>
            </a:pPr>
            <a:r>
              <a:rPr lang="en-US" sz="2400" dirty="0">
                <a:solidFill>
                  <a:schemeClr val="tx1"/>
                </a:solidFill>
              </a:rPr>
              <a:t>Remove all other students out of the room</a:t>
            </a:r>
          </a:p>
          <a:p>
            <a:pPr marL="0" indent="0">
              <a:buNone/>
            </a:pPr>
            <a:r>
              <a:rPr lang="en-US" sz="2400" dirty="0">
                <a:solidFill>
                  <a:schemeClr val="tx1"/>
                </a:solidFill>
              </a:rPr>
              <a:t>Place the student on their side</a:t>
            </a:r>
          </a:p>
          <a:p>
            <a:pPr marL="0" indent="0">
              <a:buNone/>
            </a:pPr>
            <a:r>
              <a:rPr lang="en-US" sz="2400" dirty="0">
                <a:solidFill>
                  <a:schemeClr val="tx1"/>
                </a:solidFill>
              </a:rPr>
              <a:t>Time the seizure </a:t>
            </a:r>
          </a:p>
          <a:p>
            <a:pPr marL="0" indent="0">
              <a:buNone/>
            </a:pPr>
            <a:r>
              <a:rPr lang="en-US" sz="2400" dirty="0">
                <a:solidFill>
                  <a:schemeClr val="tx1"/>
                </a:solidFill>
              </a:rPr>
              <a:t>Monitor breathing</a:t>
            </a:r>
          </a:p>
          <a:p>
            <a:pPr marL="0" indent="0">
              <a:buNone/>
            </a:pPr>
            <a:r>
              <a:rPr lang="en-US" sz="2400" dirty="0">
                <a:solidFill>
                  <a:schemeClr val="tx1"/>
                </a:solidFill>
              </a:rPr>
              <a:t>Protect the student from injury, do not restrain or use force</a:t>
            </a:r>
          </a:p>
          <a:p>
            <a:pPr marL="0" indent="0">
              <a:buNone/>
            </a:pPr>
            <a:r>
              <a:rPr lang="en-US" sz="2400" dirty="0">
                <a:solidFill>
                  <a:schemeClr val="tx1"/>
                </a:solidFill>
              </a:rPr>
              <a:t>Know when to call for emergency services, 911</a:t>
            </a:r>
          </a:p>
          <a:p>
            <a:pPr marL="0" indent="0">
              <a:buNone/>
            </a:pPr>
            <a:r>
              <a:rPr lang="en-US" sz="2400" dirty="0">
                <a:solidFill>
                  <a:schemeClr val="tx1"/>
                </a:solidFill>
              </a:rPr>
              <a:t>Follow the student’s seizure action plan (previously diagnosed seizure disorder)</a:t>
            </a:r>
          </a:p>
          <a:p>
            <a:pPr marL="0" indent="0">
              <a:buNone/>
            </a:pPr>
            <a:r>
              <a:rPr lang="en-US" sz="2400" dirty="0">
                <a:solidFill>
                  <a:srgbClr val="C00000"/>
                </a:solidFill>
              </a:rPr>
              <a:t>If a first known seizure, activate emergency services immediately</a:t>
            </a:r>
          </a:p>
          <a:p>
            <a:pPr marL="0" indent="0">
              <a:buNone/>
            </a:pPr>
            <a:endParaRPr lang="en-US" dirty="0"/>
          </a:p>
        </p:txBody>
      </p:sp>
    </p:spTree>
    <p:extLst>
      <p:ext uri="{BB962C8B-B14F-4D97-AF65-F5344CB8AC3E}">
        <p14:creationId xmlns:p14="http://schemas.microsoft.com/office/powerpoint/2010/main" val="294555673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553673" y="1265072"/>
            <a:ext cx="8036654" cy="4067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baseline="-25000">
                <a:solidFill>
                  <a:schemeClr val="tx1"/>
                </a:solidFill>
                <a:latin typeface="Arial" panose="020B0604020202020204" pitchFamily="34" charset="0"/>
                <a:ea typeface="ＭＳ Ｐゴシック" panose="020B0600070205080204" pitchFamily="34" charset="-128"/>
              </a:defRPr>
            </a:lvl1pPr>
            <a:lvl2pPr marL="742950" indent="-285750">
              <a:defRPr baseline="-25000">
                <a:solidFill>
                  <a:schemeClr val="tx1"/>
                </a:solidFill>
                <a:latin typeface="Arial" panose="020B0604020202020204" pitchFamily="34" charset="0"/>
                <a:ea typeface="ＭＳ Ｐゴシック" panose="020B0600070205080204" pitchFamily="34" charset="-128"/>
              </a:defRPr>
            </a:lvl2pPr>
            <a:lvl3pPr marL="1143000" indent="-228600">
              <a:defRPr baseline="-25000">
                <a:solidFill>
                  <a:schemeClr val="tx1"/>
                </a:solidFill>
                <a:latin typeface="Arial" panose="020B0604020202020204" pitchFamily="34" charset="0"/>
                <a:ea typeface="ＭＳ Ｐゴシック" panose="020B0600070205080204" pitchFamily="34" charset="-128"/>
              </a:defRPr>
            </a:lvl3pPr>
            <a:lvl4pPr marL="1600200" indent="-228600">
              <a:defRPr baseline="-25000">
                <a:solidFill>
                  <a:schemeClr val="tx1"/>
                </a:solidFill>
                <a:latin typeface="Arial" panose="020B0604020202020204" pitchFamily="34" charset="0"/>
                <a:ea typeface="ＭＳ Ｐゴシック" panose="020B0600070205080204" pitchFamily="34" charset="-128"/>
              </a:defRPr>
            </a:lvl4pPr>
            <a:lvl5pPr marL="2057400" indent="-228600">
              <a:defRPr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pPr>
              <a:lnSpc>
                <a:spcPct val="50000"/>
              </a:lnSpc>
            </a:pPr>
            <a:endParaRPr lang="en-US" altLang="en-US" sz="2000" baseline="0" dirty="0">
              <a:solidFill>
                <a:srgbClr val="FC8715"/>
              </a:solidFill>
              <a:latin typeface="Lucida Grande" pitchFamily="96" charset="0"/>
            </a:endParaRPr>
          </a:p>
          <a:p>
            <a:pPr>
              <a:lnSpc>
                <a:spcPct val="110000"/>
              </a:lnSpc>
            </a:pPr>
            <a:r>
              <a:rPr lang="en-US" altLang="en-US" sz="2000" baseline="0" dirty="0">
                <a:solidFill>
                  <a:srgbClr val="FC8715"/>
                </a:solidFill>
              </a:rPr>
              <a:t>•••</a:t>
            </a:r>
            <a:r>
              <a:rPr lang="en-US" altLang="en-US" sz="2000" baseline="0" dirty="0">
                <a:solidFill>
                  <a:srgbClr val="3A3A3A"/>
                </a:solidFill>
                <a:latin typeface="Lucida Grande" pitchFamily="96" charset="0"/>
              </a:rPr>
              <a:t> is a chronic, often lifelong condition of the airways.</a:t>
            </a:r>
          </a:p>
          <a:p>
            <a:pPr>
              <a:lnSpc>
                <a:spcPct val="110000"/>
              </a:lnSpc>
            </a:pPr>
            <a:r>
              <a:rPr lang="en-US" altLang="en-US" sz="2000" baseline="0" dirty="0">
                <a:solidFill>
                  <a:srgbClr val="FC8715"/>
                </a:solidFill>
              </a:rPr>
              <a:t>•••</a:t>
            </a:r>
            <a:r>
              <a:rPr lang="en-US" altLang="en-US" sz="2000" baseline="0" dirty="0">
                <a:solidFill>
                  <a:srgbClr val="3A3A3A"/>
                </a:solidFill>
                <a:latin typeface="Lucida Grande" pitchFamily="96" charset="0"/>
              </a:rPr>
              <a:t> has no known cure.</a:t>
            </a:r>
          </a:p>
          <a:p>
            <a:pPr>
              <a:lnSpc>
                <a:spcPct val="110000"/>
              </a:lnSpc>
            </a:pPr>
            <a:r>
              <a:rPr lang="en-US" altLang="en-US" sz="2000" baseline="0" dirty="0">
                <a:solidFill>
                  <a:srgbClr val="FC8715"/>
                </a:solidFill>
              </a:rPr>
              <a:t>•••</a:t>
            </a:r>
            <a:r>
              <a:rPr lang="en-US" altLang="en-US" sz="2000" baseline="0" dirty="0">
                <a:solidFill>
                  <a:srgbClr val="3A3A3A"/>
                </a:solidFill>
                <a:latin typeface="Lucida Grande" pitchFamily="96" charset="0"/>
              </a:rPr>
              <a:t> results in 15 deaths a day in the U.S..</a:t>
            </a:r>
          </a:p>
          <a:p>
            <a:pPr>
              <a:lnSpc>
                <a:spcPct val="110000"/>
              </a:lnSpc>
            </a:pPr>
            <a:r>
              <a:rPr lang="en-US" altLang="en-US" sz="2000" baseline="0" dirty="0">
                <a:solidFill>
                  <a:srgbClr val="FC8715"/>
                </a:solidFill>
              </a:rPr>
              <a:t>•••</a:t>
            </a:r>
            <a:r>
              <a:rPr lang="en-US" altLang="en-US" sz="2000" baseline="0" dirty="0">
                <a:solidFill>
                  <a:srgbClr val="3A3A3A"/>
                </a:solidFill>
                <a:latin typeface="Lucida Grande" pitchFamily="96" charset="0"/>
              </a:rPr>
              <a:t> can be controlled through effective asthma </a:t>
            </a:r>
          </a:p>
          <a:p>
            <a:pPr>
              <a:lnSpc>
                <a:spcPct val="110000"/>
              </a:lnSpc>
            </a:pPr>
            <a:r>
              <a:rPr lang="en-US" altLang="en-US" sz="2000" baseline="0" dirty="0">
                <a:solidFill>
                  <a:srgbClr val="3A3A3A"/>
                </a:solidFill>
                <a:latin typeface="Lucida Grande" pitchFamily="96" charset="0"/>
              </a:rPr>
              <a:t>      management and reduction of environmental triggers.</a:t>
            </a:r>
          </a:p>
          <a:p>
            <a:pPr>
              <a:lnSpc>
                <a:spcPct val="110000"/>
              </a:lnSpc>
            </a:pPr>
            <a:endParaRPr lang="en-US" altLang="en-US" sz="2000" baseline="0" dirty="0">
              <a:solidFill>
                <a:srgbClr val="3A3A3A"/>
              </a:solidFill>
              <a:latin typeface="Lucida Grande" pitchFamily="96" charset="0"/>
            </a:endParaRPr>
          </a:p>
          <a:p>
            <a:r>
              <a:rPr lang="en-US" altLang="en-US" sz="2000" baseline="0" dirty="0">
                <a:solidFill>
                  <a:srgbClr val="3A3A3A"/>
                </a:solidFill>
                <a:latin typeface="Lucida Grande" pitchFamily="96" charset="0"/>
              </a:rPr>
              <a:t>Asthma impacts afterschool programs because...</a:t>
            </a:r>
            <a:endParaRPr lang="en-US" altLang="en-US" sz="2000" baseline="0" dirty="0">
              <a:solidFill>
                <a:srgbClr val="000000"/>
              </a:solidFill>
              <a:latin typeface="Lucida Grande" pitchFamily="96" charset="0"/>
            </a:endParaRPr>
          </a:p>
          <a:p>
            <a:pPr>
              <a:lnSpc>
                <a:spcPct val="50000"/>
              </a:lnSpc>
            </a:pPr>
            <a:endParaRPr lang="en-US" altLang="en-US" sz="2000" baseline="0" dirty="0">
              <a:solidFill>
                <a:srgbClr val="FC8715"/>
              </a:solidFill>
              <a:latin typeface="Lucida Grande" pitchFamily="96" charset="0"/>
            </a:endParaRPr>
          </a:p>
          <a:p>
            <a:pPr>
              <a:lnSpc>
                <a:spcPct val="110000"/>
              </a:lnSpc>
            </a:pPr>
            <a:r>
              <a:rPr lang="en-US" altLang="en-US" sz="2000" baseline="0" dirty="0">
                <a:solidFill>
                  <a:srgbClr val="FC8715"/>
                </a:solidFill>
              </a:rPr>
              <a:t>•••</a:t>
            </a:r>
            <a:r>
              <a:rPr lang="en-US" altLang="en-US" sz="2000" baseline="0" dirty="0">
                <a:solidFill>
                  <a:srgbClr val="3A3A3A"/>
                </a:solidFill>
                <a:latin typeface="Lucida Grande" pitchFamily="96" charset="0"/>
              </a:rPr>
              <a:t> it is a leading cause of school absences. </a:t>
            </a:r>
          </a:p>
          <a:p>
            <a:pPr>
              <a:lnSpc>
                <a:spcPct val="110000"/>
              </a:lnSpc>
            </a:pPr>
            <a:r>
              <a:rPr lang="en-US" altLang="en-US" sz="2000" baseline="0" dirty="0">
                <a:solidFill>
                  <a:srgbClr val="3A3A3A"/>
                </a:solidFill>
                <a:latin typeface="Lucida Grande" pitchFamily="96" charset="0"/>
              </a:rPr>
              <a:t>      (over 14 million school days lost/year in the U.S.) </a:t>
            </a:r>
          </a:p>
          <a:p>
            <a:pPr>
              <a:lnSpc>
                <a:spcPct val="110000"/>
              </a:lnSpc>
            </a:pPr>
            <a:r>
              <a:rPr lang="en-US" altLang="en-US" sz="2000" baseline="0" dirty="0">
                <a:solidFill>
                  <a:srgbClr val="FF0000"/>
                </a:solidFill>
              </a:rPr>
              <a:t>•••  Children with asthma need to have their rescue inhalers available and staff need to know how to help students use them</a:t>
            </a:r>
            <a:r>
              <a:rPr lang="en-US" altLang="en-US" sz="2000" baseline="0" dirty="0">
                <a:solidFill>
                  <a:srgbClr val="FF0000"/>
                </a:solidFill>
                <a:latin typeface="Lucida Grande" pitchFamily="96" charset="0"/>
              </a:rPr>
              <a:t>.</a:t>
            </a:r>
          </a:p>
        </p:txBody>
      </p:sp>
      <p:sp>
        <p:nvSpPr>
          <p:cNvPr id="3" name="Title 1">
            <a:extLst>
              <a:ext uri="{FF2B5EF4-FFF2-40B4-BE49-F238E27FC236}">
                <a16:creationId xmlns:a16="http://schemas.microsoft.com/office/drawing/2014/main" id="{03507991-BDCD-44D6-9BBB-CDDE72550EF8}"/>
              </a:ext>
            </a:extLst>
          </p:cNvPr>
          <p:cNvSpPr>
            <a:spLocks noGrp="1"/>
          </p:cNvSpPr>
          <p:nvPr>
            <p:ph type="title"/>
          </p:nvPr>
        </p:nvSpPr>
        <p:spPr>
          <a:xfrm>
            <a:off x="169333" y="291573"/>
            <a:ext cx="8229600" cy="792161"/>
          </a:xfrm>
        </p:spPr>
        <p:txBody>
          <a:bodyPr>
            <a:normAutofit fontScale="90000"/>
          </a:bodyPr>
          <a:lstStyle/>
          <a:p>
            <a:br>
              <a:rPr lang="en-US" dirty="0"/>
            </a:br>
            <a:r>
              <a:rPr lang="en-US" dirty="0"/>
              <a:t> </a:t>
            </a:r>
            <a:r>
              <a:rPr lang="en-US" sz="3100" b="1" dirty="0">
                <a:solidFill>
                  <a:schemeClr val="tx1"/>
                </a:solidFill>
              </a:rPr>
              <a:t>Asthma</a:t>
            </a:r>
            <a:br>
              <a:rPr lang="en-US" dirty="0"/>
            </a:br>
            <a:endParaRPr lang="en-US" dirty="0"/>
          </a:p>
        </p:txBody>
      </p:sp>
    </p:spTree>
    <p:extLst>
      <p:ext uri="{BB962C8B-B14F-4D97-AF65-F5344CB8AC3E}">
        <p14:creationId xmlns:p14="http://schemas.microsoft.com/office/powerpoint/2010/main" val="4208661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9333" y="291573"/>
            <a:ext cx="8229600" cy="792161"/>
          </a:xfrm>
        </p:spPr>
        <p:txBody>
          <a:bodyPr>
            <a:normAutofit fontScale="90000"/>
          </a:bodyPr>
          <a:lstStyle/>
          <a:p>
            <a:br>
              <a:rPr lang="en-US" dirty="0"/>
            </a:br>
            <a:r>
              <a:rPr lang="en-US" dirty="0"/>
              <a:t> </a:t>
            </a:r>
            <a:r>
              <a:rPr lang="en-US" sz="3100" dirty="0">
                <a:solidFill>
                  <a:schemeClr val="tx1"/>
                </a:solidFill>
              </a:rPr>
              <a:t>Asthma Action Plan for Home, School and Afterschool</a:t>
            </a:r>
            <a:br>
              <a:rPr lang="en-US" dirty="0"/>
            </a:br>
            <a:endParaRPr lang="en-US" dirty="0"/>
          </a:p>
        </p:txBody>
      </p:sp>
      <p:sp>
        <p:nvSpPr>
          <p:cNvPr id="3" name="Text Placeholder 2"/>
          <p:cNvSpPr>
            <a:spLocks noGrp="1"/>
          </p:cNvSpPr>
          <p:nvPr>
            <p:ph type="body" sz="quarter" idx="10"/>
          </p:nvPr>
        </p:nvSpPr>
        <p:spPr>
          <a:xfrm>
            <a:off x="457200" y="949569"/>
            <a:ext cx="8229600" cy="5051182"/>
          </a:xfrm>
        </p:spPr>
        <p:txBody>
          <a:bodyPr>
            <a:normAutofit/>
          </a:bodyPr>
          <a:lstStyle/>
          <a:p>
            <a:endParaRPr lang="en-US" dirty="0"/>
          </a:p>
          <a:p>
            <a:r>
              <a:rPr lang="en-US" dirty="0">
                <a:solidFill>
                  <a:schemeClr val="tx1"/>
                </a:solidFill>
              </a:rPr>
              <a:t> </a:t>
            </a:r>
            <a:r>
              <a:rPr lang="en-US" b="1" dirty="0">
                <a:solidFill>
                  <a:schemeClr val="tx1"/>
                </a:solidFill>
              </a:rPr>
              <a:t>Asthma Action Plan for Home &amp; School</a:t>
            </a:r>
            <a:endParaRPr lang="en-US" dirty="0">
              <a:solidFill>
                <a:schemeClr val="tx1"/>
              </a:solidFill>
            </a:endParaRPr>
          </a:p>
          <a:p>
            <a:r>
              <a:rPr lang="en-US" dirty="0">
                <a:solidFill>
                  <a:schemeClr val="tx1"/>
                </a:solidFill>
              </a:rPr>
              <a:t>Name: Birthdate:</a:t>
            </a:r>
          </a:p>
          <a:p>
            <a:r>
              <a:rPr lang="en-US" dirty="0">
                <a:solidFill>
                  <a:schemeClr val="tx1"/>
                </a:solidFill>
              </a:rPr>
              <a:t>Asthma Severity</a:t>
            </a:r>
            <a:r>
              <a:rPr lang="en-US" dirty="0">
                <a:solidFill>
                  <a:srgbClr val="FF0000"/>
                </a:solidFill>
              </a:rPr>
              <a:t>: </a:t>
            </a:r>
            <a:r>
              <a:rPr lang="en-US" sz="2200" b="1" dirty="0">
                <a:solidFill>
                  <a:srgbClr val="FF0000"/>
                </a:solidFill>
              </a:rPr>
              <a:t>Intermittent Mild, seldom needs an inhaler</a:t>
            </a:r>
          </a:p>
          <a:p>
            <a:r>
              <a:rPr lang="en-US" sz="2200" b="1" dirty="0">
                <a:solidFill>
                  <a:srgbClr val="FF0000"/>
                </a:solidFill>
              </a:rPr>
              <a:t>Moderate Persistent: uses an inhaler on a regular basis</a:t>
            </a:r>
          </a:p>
          <a:p>
            <a:r>
              <a:rPr lang="en-US" sz="2200" b="1" dirty="0">
                <a:solidFill>
                  <a:schemeClr val="tx1"/>
                </a:solidFill>
              </a:rPr>
              <a:t> </a:t>
            </a:r>
            <a:r>
              <a:rPr lang="en-US" sz="2200" b="1" dirty="0">
                <a:solidFill>
                  <a:srgbClr val="FF0000"/>
                </a:solidFill>
              </a:rPr>
              <a:t>Severe Persistent  </a:t>
            </a:r>
            <a:r>
              <a:rPr lang="en-US" dirty="0">
                <a:solidFill>
                  <a:srgbClr val="FF0000"/>
                </a:solidFill>
              </a:rPr>
              <a:t>He/she has had many or severe asthma attacks and /or have been hospitalized for asthma</a:t>
            </a:r>
          </a:p>
          <a:p>
            <a:r>
              <a:rPr lang="en-US" dirty="0">
                <a:solidFill>
                  <a:schemeClr val="tx1"/>
                </a:solidFill>
              </a:rPr>
              <a:t>It is best to use a spacer with inhalers as directed.</a:t>
            </a:r>
          </a:p>
          <a:p>
            <a:r>
              <a:rPr lang="en-US" b="1" dirty="0">
                <a:solidFill>
                  <a:schemeClr val="tx1"/>
                </a:solidFill>
              </a:rPr>
              <a:t>Controller Medicine(s</a:t>
            </a:r>
            <a:r>
              <a:rPr lang="en-US" dirty="0">
                <a:solidFill>
                  <a:schemeClr val="tx1"/>
                </a:solidFill>
              </a:rPr>
              <a:t>): usually not needed in afterschool program</a:t>
            </a:r>
          </a:p>
          <a:p>
            <a:pPr marL="0" indent="0">
              <a:buNone/>
            </a:pPr>
            <a:r>
              <a:rPr lang="en-US" dirty="0">
                <a:solidFill>
                  <a:schemeClr val="tx1"/>
                </a:solidFill>
              </a:rPr>
              <a:t>      (make sure you have a rescue inhaler and not a controller inhaler)</a:t>
            </a:r>
          </a:p>
          <a:p>
            <a:r>
              <a:rPr lang="en-US" b="1" dirty="0">
                <a:solidFill>
                  <a:schemeClr val="tx1"/>
                </a:solidFill>
              </a:rPr>
              <a:t>Rescue Medicine</a:t>
            </a:r>
            <a:r>
              <a:rPr lang="en-US" dirty="0">
                <a:solidFill>
                  <a:schemeClr val="tx1"/>
                </a:solidFill>
              </a:rPr>
              <a:t>: Albuterol puffs every four hours as needed</a:t>
            </a:r>
          </a:p>
          <a:p>
            <a:r>
              <a:rPr lang="en-US" b="1" dirty="0">
                <a:solidFill>
                  <a:schemeClr val="tx1"/>
                </a:solidFill>
              </a:rPr>
              <a:t>Exercise Medicine</a:t>
            </a:r>
            <a:r>
              <a:rPr lang="en-US" dirty="0">
                <a:solidFill>
                  <a:schemeClr val="tx1"/>
                </a:solidFill>
              </a:rPr>
              <a:t>: Albuterol puffs 15 minutes before activity as needed </a:t>
            </a:r>
            <a:r>
              <a:rPr lang="en-US" dirty="0"/>
              <a:t>	</a:t>
            </a:r>
          </a:p>
        </p:txBody>
      </p:sp>
    </p:spTree>
    <p:extLst>
      <p:ext uri="{BB962C8B-B14F-4D97-AF65-F5344CB8AC3E}">
        <p14:creationId xmlns:p14="http://schemas.microsoft.com/office/powerpoint/2010/main" val="126165710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146" name="Text Box 10"/>
          <p:cNvSpPr txBox="1">
            <a:spLocks noChangeArrowheads="1"/>
          </p:cNvSpPr>
          <p:nvPr/>
        </p:nvSpPr>
        <p:spPr bwMode="auto">
          <a:xfrm>
            <a:off x="533400" y="914400"/>
            <a:ext cx="7620000" cy="5482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baseline="-25000">
                <a:solidFill>
                  <a:schemeClr val="tx1"/>
                </a:solidFill>
                <a:latin typeface="Arial" panose="020B0604020202020204" pitchFamily="34" charset="0"/>
                <a:ea typeface="ＭＳ Ｐゴシック" panose="020B0600070205080204" pitchFamily="34" charset="-128"/>
              </a:defRPr>
            </a:lvl1pPr>
            <a:lvl2pPr marL="742950" indent="-285750">
              <a:defRPr baseline="-25000">
                <a:solidFill>
                  <a:schemeClr val="tx1"/>
                </a:solidFill>
                <a:latin typeface="Arial" panose="020B0604020202020204" pitchFamily="34" charset="0"/>
                <a:ea typeface="ＭＳ Ｐゴシック" panose="020B0600070205080204" pitchFamily="34" charset="-128"/>
              </a:defRPr>
            </a:lvl2pPr>
            <a:lvl3pPr marL="1143000" indent="-228600">
              <a:defRPr baseline="-25000">
                <a:solidFill>
                  <a:schemeClr val="tx1"/>
                </a:solidFill>
                <a:latin typeface="Arial" panose="020B0604020202020204" pitchFamily="34" charset="0"/>
                <a:ea typeface="ＭＳ Ｐゴシック" panose="020B0600070205080204" pitchFamily="34" charset="-128"/>
              </a:defRPr>
            </a:lvl3pPr>
            <a:lvl4pPr marL="1600200" indent="-228600">
              <a:defRPr baseline="-25000">
                <a:solidFill>
                  <a:schemeClr val="tx1"/>
                </a:solidFill>
                <a:latin typeface="Arial" panose="020B0604020202020204" pitchFamily="34" charset="0"/>
                <a:ea typeface="ＭＳ Ｐゴシック" panose="020B0600070205080204" pitchFamily="34" charset="-128"/>
              </a:defRPr>
            </a:lvl4pPr>
            <a:lvl5pPr marL="2057400" indent="-228600">
              <a:defRPr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pPr>
              <a:lnSpc>
                <a:spcPct val="110000"/>
              </a:lnSpc>
            </a:pPr>
            <a:endParaRPr lang="en-US" altLang="en-US" sz="2000" baseline="0" dirty="0">
              <a:latin typeface="Lucida Grande" pitchFamily="96" charset="0"/>
            </a:endParaRPr>
          </a:p>
          <a:p>
            <a:pPr>
              <a:lnSpc>
                <a:spcPct val="110000"/>
              </a:lnSpc>
            </a:pPr>
            <a:r>
              <a:rPr lang="en-US" altLang="en-US" sz="2000" baseline="0" dirty="0"/>
              <a:t>•••</a:t>
            </a:r>
            <a:r>
              <a:rPr lang="en-US" altLang="en-US" sz="2000" baseline="0" dirty="0">
                <a:latin typeface="Lucida Grande" pitchFamily="96" charset="0"/>
              </a:rPr>
              <a:t> Asthma can be fatal, even in mild cases, and symptoms are often sudden and unexpected.</a:t>
            </a:r>
          </a:p>
          <a:p>
            <a:pPr>
              <a:lnSpc>
                <a:spcPct val="110000"/>
              </a:lnSpc>
            </a:pPr>
            <a:endParaRPr lang="en-US" altLang="en-US" sz="2000" baseline="0" dirty="0">
              <a:solidFill>
                <a:srgbClr val="3A3A3A"/>
              </a:solidFill>
              <a:latin typeface="Lucida Grande" pitchFamily="96" charset="0"/>
            </a:endParaRPr>
          </a:p>
          <a:p>
            <a:pPr>
              <a:lnSpc>
                <a:spcPct val="110000"/>
              </a:lnSpc>
            </a:pPr>
            <a:r>
              <a:rPr lang="en-US" altLang="en-US" sz="2000" baseline="0" dirty="0">
                <a:solidFill>
                  <a:srgbClr val="F68F1A"/>
                </a:solidFill>
              </a:rPr>
              <a:t>•••</a:t>
            </a:r>
            <a:r>
              <a:rPr lang="en-US" altLang="en-US" sz="2000" baseline="0" dirty="0">
                <a:solidFill>
                  <a:srgbClr val="3A3A3A"/>
                </a:solidFill>
                <a:latin typeface="Lucida Grande" pitchFamily="96" charset="0"/>
              </a:rPr>
              <a:t> While asthma affects each individual differently children  </a:t>
            </a:r>
          </a:p>
          <a:p>
            <a:pPr>
              <a:lnSpc>
                <a:spcPct val="110000"/>
              </a:lnSpc>
            </a:pPr>
            <a:r>
              <a:rPr lang="en-US" altLang="en-US" sz="2000" baseline="0" dirty="0">
                <a:solidFill>
                  <a:srgbClr val="3A3A3A"/>
                </a:solidFill>
                <a:latin typeface="Lucida Grande" pitchFamily="96" charset="0"/>
              </a:rPr>
              <a:t>    with asthma can lead a normal life at home and at school by </a:t>
            </a:r>
          </a:p>
          <a:p>
            <a:pPr>
              <a:lnSpc>
                <a:spcPct val="110000"/>
              </a:lnSpc>
            </a:pPr>
            <a:r>
              <a:rPr lang="en-US" altLang="en-US" sz="2000" baseline="0" dirty="0">
                <a:solidFill>
                  <a:srgbClr val="3A3A3A"/>
                </a:solidFill>
                <a:latin typeface="Lucida Grande" pitchFamily="96" charset="0"/>
              </a:rPr>
              <a:t>      managing their asthma successfully and avoiding things </a:t>
            </a:r>
          </a:p>
          <a:p>
            <a:pPr>
              <a:lnSpc>
                <a:spcPct val="110000"/>
              </a:lnSpc>
            </a:pPr>
            <a:r>
              <a:rPr lang="en-US" altLang="en-US" sz="2000" baseline="0" dirty="0">
                <a:solidFill>
                  <a:srgbClr val="3A3A3A"/>
                </a:solidFill>
                <a:latin typeface="Lucida Grande" pitchFamily="96" charset="0"/>
              </a:rPr>
              <a:t>      that make it worse.</a:t>
            </a:r>
          </a:p>
          <a:p>
            <a:pPr>
              <a:lnSpc>
                <a:spcPct val="110000"/>
              </a:lnSpc>
            </a:pPr>
            <a:endParaRPr lang="en-US" altLang="en-US" sz="2000" baseline="0" dirty="0">
              <a:solidFill>
                <a:srgbClr val="3A3A3A"/>
              </a:solidFill>
              <a:latin typeface="Lucida Grande" pitchFamily="96" charset="0"/>
            </a:endParaRPr>
          </a:p>
          <a:p>
            <a:pPr>
              <a:lnSpc>
                <a:spcPct val="110000"/>
              </a:lnSpc>
            </a:pPr>
            <a:r>
              <a:rPr lang="en-US" altLang="en-US" sz="2000" baseline="0" dirty="0">
                <a:solidFill>
                  <a:srgbClr val="F68F1A"/>
                </a:solidFill>
              </a:rPr>
              <a:t>•••</a:t>
            </a:r>
            <a:r>
              <a:rPr lang="en-US" altLang="en-US" sz="2000" baseline="0" dirty="0">
                <a:solidFill>
                  <a:srgbClr val="3A3A3A"/>
                </a:solidFill>
                <a:latin typeface="Lucida Grande" pitchFamily="96" charset="0"/>
              </a:rPr>
              <a:t> For the purpose of this presentation we define an </a:t>
            </a:r>
            <a:r>
              <a:rPr lang="en-US" altLang="en-US" sz="2000" b="1" baseline="0" dirty="0">
                <a:solidFill>
                  <a:srgbClr val="3A3A3A"/>
                </a:solidFill>
                <a:latin typeface="Lucida Grande" pitchFamily="96" charset="0"/>
              </a:rPr>
              <a:t>asthma </a:t>
            </a:r>
          </a:p>
          <a:p>
            <a:pPr>
              <a:lnSpc>
                <a:spcPct val="110000"/>
              </a:lnSpc>
            </a:pPr>
            <a:r>
              <a:rPr lang="en-US" altLang="en-US" sz="2000" baseline="0" dirty="0">
                <a:solidFill>
                  <a:srgbClr val="3A3A3A"/>
                </a:solidFill>
                <a:latin typeface="Lucida Grande" pitchFamily="96" charset="0"/>
              </a:rPr>
              <a:t>      </a:t>
            </a:r>
            <a:r>
              <a:rPr lang="en-US" altLang="en-US" sz="2000" b="1" baseline="0" dirty="0">
                <a:solidFill>
                  <a:srgbClr val="3A3A3A"/>
                </a:solidFill>
                <a:latin typeface="Lucida Grande" pitchFamily="96" charset="0"/>
              </a:rPr>
              <a:t>episode</a:t>
            </a:r>
            <a:r>
              <a:rPr lang="en-US" altLang="en-US" sz="2000" baseline="0" dirty="0">
                <a:solidFill>
                  <a:srgbClr val="3A3A3A"/>
                </a:solidFill>
                <a:latin typeface="Lucida Grande" pitchFamily="96" charset="0"/>
              </a:rPr>
              <a:t> as a flare-up of asthma that is not life-threatening </a:t>
            </a:r>
          </a:p>
          <a:p>
            <a:pPr>
              <a:lnSpc>
                <a:spcPct val="110000"/>
              </a:lnSpc>
            </a:pPr>
            <a:r>
              <a:rPr lang="en-US" altLang="en-US" sz="2000" baseline="0" dirty="0">
                <a:solidFill>
                  <a:srgbClr val="3A3A3A"/>
                </a:solidFill>
                <a:latin typeface="Lucida Grande" pitchFamily="96" charset="0"/>
              </a:rPr>
              <a:t>      and may be controlled with medication and help from adult </a:t>
            </a:r>
          </a:p>
          <a:p>
            <a:pPr>
              <a:lnSpc>
                <a:spcPct val="110000"/>
              </a:lnSpc>
            </a:pPr>
            <a:r>
              <a:rPr lang="en-US" altLang="en-US" sz="2000" baseline="0" dirty="0">
                <a:solidFill>
                  <a:srgbClr val="3A3A3A"/>
                </a:solidFill>
                <a:latin typeface="Lucida Grande" pitchFamily="96" charset="0"/>
              </a:rPr>
              <a:t>      staff support.</a:t>
            </a:r>
          </a:p>
          <a:p>
            <a:pPr>
              <a:lnSpc>
                <a:spcPct val="110000"/>
              </a:lnSpc>
            </a:pPr>
            <a:r>
              <a:rPr lang="en-US" altLang="en-US" sz="2000" baseline="0" dirty="0">
                <a:solidFill>
                  <a:srgbClr val="3A3A3A"/>
                </a:solidFill>
                <a:latin typeface="Lucida Grande" pitchFamily="96" charset="0"/>
              </a:rPr>
              <a:t>…. We define an </a:t>
            </a:r>
            <a:r>
              <a:rPr lang="en-US" altLang="en-US" sz="2000" b="1" baseline="0" dirty="0">
                <a:solidFill>
                  <a:srgbClr val="3A3A3A"/>
                </a:solidFill>
                <a:latin typeface="Lucida Grande" pitchFamily="96" charset="0"/>
              </a:rPr>
              <a:t>asthma emergency</a:t>
            </a:r>
            <a:r>
              <a:rPr lang="en-US" altLang="en-US" sz="2000" baseline="0" dirty="0">
                <a:solidFill>
                  <a:srgbClr val="3A3A3A"/>
                </a:solidFill>
                <a:latin typeface="Lucida Grande" pitchFamily="96" charset="0"/>
              </a:rPr>
              <a:t> as an asthma </a:t>
            </a:r>
          </a:p>
          <a:p>
            <a:pPr>
              <a:lnSpc>
                <a:spcPct val="110000"/>
              </a:lnSpc>
            </a:pPr>
            <a:r>
              <a:rPr lang="en-US" altLang="en-US" sz="2000" baseline="0" dirty="0">
                <a:solidFill>
                  <a:srgbClr val="3A3A3A"/>
                </a:solidFill>
                <a:latin typeface="Lucida Grande" pitchFamily="96" charset="0"/>
              </a:rPr>
              <a:t>      episode that cannot be controlled, may be life threatening, </a:t>
            </a:r>
          </a:p>
          <a:p>
            <a:pPr>
              <a:lnSpc>
                <a:spcPct val="110000"/>
              </a:lnSpc>
            </a:pPr>
            <a:r>
              <a:rPr lang="en-US" altLang="en-US" sz="2000" baseline="0" dirty="0">
                <a:solidFill>
                  <a:srgbClr val="3A3A3A"/>
                </a:solidFill>
                <a:latin typeface="Lucida Grande" pitchFamily="96" charset="0"/>
              </a:rPr>
              <a:t>      and needs immediate attention.   </a:t>
            </a:r>
            <a:endParaRPr lang="en-US" altLang="en-US" sz="2000" baseline="0" dirty="0">
              <a:solidFill>
                <a:srgbClr val="3A3A3A"/>
              </a:solidFill>
            </a:endParaRPr>
          </a:p>
        </p:txBody>
      </p:sp>
      <p:sp>
        <p:nvSpPr>
          <p:cNvPr id="3" name="Title 1">
            <a:extLst>
              <a:ext uri="{FF2B5EF4-FFF2-40B4-BE49-F238E27FC236}">
                <a16:creationId xmlns:a16="http://schemas.microsoft.com/office/drawing/2014/main" id="{3F88A4C8-CF10-4108-94B2-D326FED01B36}"/>
              </a:ext>
            </a:extLst>
          </p:cNvPr>
          <p:cNvSpPr>
            <a:spLocks noGrp="1"/>
          </p:cNvSpPr>
          <p:nvPr>
            <p:ph type="title"/>
          </p:nvPr>
        </p:nvSpPr>
        <p:spPr>
          <a:xfrm>
            <a:off x="169333" y="291573"/>
            <a:ext cx="8229600" cy="792161"/>
          </a:xfrm>
        </p:spPr>
        <p:txBody>
          <a:bodyPr>
            <a:normAutofit fontScale="90000"/>
          </a:bodyPr>
          <a:lstStyle/>
          <a:p>
            <a:br>
              <a:rPr lang="en-US" dirty="0"/>
            </a:br>
            <a:r>
              <a:rPr lang="en-US" dirty="0"/>
              <a:t> </a:t>
            </a:r>
            <a:r>
              <a:rPr lang="en-US" sz="3100" b="1" dirty="0">
                <a:solidFill>
                  <a:schemeClr val="tx1"/>
                </a:solidFill>
              </a:rPr>
              <a:t>Asthma</a:t>
            </a:r>
            <a:br>
              <a:rPr lang="en-US" dirty="0"/>
            </a:br>
            <a:endParaRPr lang="en-US" dirty="0"/>
          </a:p>
        </p:txBody>
      </p:sp>
    </p:spTree>
    <p:extLst>
      <p:ext uri="{BB962C8B-B14F-4D97-AF65-F5344CB8AC3E}">
        <p14:creationId xmlns:p14="http://schemas.microsoft.com/office/powerpoint/2010/main" val="868503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0242" name="Picture 5" descr="lu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1427" y="1084278"/>
            <a:ext cx="4468456" cy="402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2"/>
          <p:cNvSpPr txBox="1">
            <a:spLocks noChangeArrowheads="1"/>
          </p:cNvSpPr>
          <p:nvPr/>
        </p:nvSpPr>
        <p:spPr bwMode="auto">
          <a:xfrm>
            <a:off x="4572000" y="2107035"/>
            <a:ext cx="4465740" cy="1869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baseline="-25000">
                <a:solidFill>
                  <a:schemeClr val="tx1"/>
                </a:solidFill>
                <a:latin typeface="Arial" panose="020B0604020202020204" pitchFamily="34" charset="0"/>
                <a:ea typeface="ＭＳ Ｐゴシック" panose="020B0600070205080204" pitchFamily="34" charset="-128"/>
              </a:defRPr>
            </a:lvl1pPr>
            <a:lvl2pPr marL="742950" indent="-285750">
              <a:defRPr baseline="-25000">
                <a:solidFill>
                  <a:schemeClr val="tx1"/>
                </a:solidFill>
                <a:latin typeface="Arial" panose="020B0604020202020204" pitchFamily="34" charset="0"/>
                <a:ea typeface="ＭＳ Ｐゴシック" panose="020B0600070205080204" pitchFamily="34" charset="-128"/>
              </a:defRPr>
            </a:lvl2pPr>
            <a:lvl3pPr marL="1143000" indent="-228600">
              <a:defRPr baseline="-25000">
                <a:solidFill>
                  <a:schemeClr val="tx1"/>
                </a:solidFill>
                <a:latin typeface="Arial" panose="020B0604020202020204" pitchFamily="34" charset="0"/>
                <a:ea typeface="ＭＳ Ｐゴシック" panose="020B0600070205080204" pitchFamily="34" charset="-128"/>
              </a:defRPr>
            </a:lvl3pPr>
            <a:lvl4pPr marL="1600200" indent="-228600">
              <a:defRPr baseline="-25000">
                <a:solidFill>
                  <a:schemeClr val="tx1"/>
                </a:solidFill>
                <a:latin typeface="Arial" panose="020B0604020202020204" pitchFamily="34" charset="0"/>
                <a:ea typeface="ＭＳ Ｐゴシック" panose="020B0600070205080204" pitchFamily="34" charset="-128"/>
              </a:defRPr>
            </a:lvl4pPr>
            <a:lvl5pPr marL="2057400" indent="-228600">
              <a:defRPr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r>
              <a:rPr lang="en-US" altLang="en-US" sz="2200" baseline="0" dirty="0">
                <a:solidFill>
                  <a:srgbClr val="3A3A3A"/>
                </a:solidFill>
                <a:latin typeface="Lucida Grande" pitchFamily="96" charset="0"/>
              </a:rPr>
              <a:t>During an asthma episode:</a:t>
            </a:r>
            <a:endParaRPr lang="en-US" altLang="en-US" sz="1700" baseline="0" dirty="0">
              <a:solidFill>
                <a:srgbClr val="3A3A3A"/>
              </a:solidFill>
              <a:latin typeface="Lucida Grande" pitchFamily="96" charset="0"/>
            </a:endParaRPr>
          </a:p>
          <a:p>
            <a:pPr>
              <a:lnSpc>
                <a:spcPct val="50000"/>
              </a:lnSpc>
            </a:pPr>
            <a:endParaRPr lang="en-US" altLang="en-US" sz="1700" baseline="0" dirty="0">
              <a:solidFill>
                <a:srgbClr val="FC8715"/>
              </a:solidFill>
              <a:latin typeface="Lucida Grande" pitchFamily="96" charset="0"/>
            </a:endParaRPr>
          </a:p>
          <a:p>
            <a:r>
              <a:rPr lang="en-US" altLang="en-US" sz="1700" baseline="0" dirty="0">
                <a:solidFill>
                  <a:srgbClr val="FC8715"/>
                </a:solidFill>
              </a:rPr>
              <a:t>•••</a:t>
            </a:r>
            <a:r>
              <a:rPr lang="en-US" altLang="en-US" sz="1700" baseline="0" dirty="0">
                <a:solidFill>
                  <a:srgbClr val="3A3A3A"/>
                </a:solidFill>
                <a:latin typeface="Lucida Grande" pitchFamily="96" charset="0"/>
              </a:rPr>
              <a:t> The airways swell</a:t>
            </a:r>
          </a:p>
          <a:p>
            <a:r>
              <a:rPr lang="en-US" altLang="en-US" sz="1700" baseline="0" dirty="0">
                <a:solidFill>
                  <a:srgbClr val="FC8715"/>
                </a:solidFill>
              </a:rPr>
              <a:t>•••</a:t>
            </a:r>
            <a:r>
              <a:rPr lang="en-US" altLang="en-US" sz="1700" baseline="0" dirty="0">
                <a:solidFill>
                  <a:srgbClr val="3A3A3A"/>
                </a:solidFill>
                <a:latin typeface="Lucida Grande" pitchFamily="96" charset="0"/>
              </a:rPr>
              <a:t> Excess mucous production clogs airways</a:t>
            </a:r>
          </a:p>
          <a:p>
            <a:r>
              <a:rPr lang="en-US" altLang="en-US" sz="1700" baseline="0" dirty="0">
                <a:solidFill>
                  <a:srgbClr val="FC8715"/>
                </a:solidFill>
              </a:rPr>
              <a:t>•••</a:t>
            </a:r>
            <a:r>
              <a:rPr lang="en-US" altLang="en-US" sz="1700" baseline="0" dirty="0">
                <a:solidFill>
                  <a:srgbClr val="3A3A3A"/>
                </a:solidFill>
                <a:latin typeface="Lucida Grande" pitchFamily="96" charset="0"/>
              </a:rPr>
              <a:t> Muscles around the airways tighten</a:t>
            </a:r>
          </a:p>
          <a:p>
            <a:endParaRPr lang="en-US" altLang="en-US" sz="1700" baseline="0" dirty="0">
              <a:solidFill>
                <a:srgbClr val="3A3A3A"/>
              </a:solidFill>
              <a:latin typeface="Lucida Grande" pitchFamily="96" charset="0"/>
            </a:endParaRPr>
          </a:p>
          <a:p>
            <a:endParaRPr lang="en-US" altLang="en-US" sz="1700" i="1" baseline="0" dirty="0">
              <a:solidFill>
                <a:srgbClr val="3A3A3A"/>
              </a:solidFill>
              <a:latin typeface="Lucida Grande" pitchFamily="96" charset="0"/>
            </a:endParaRPr>
          </a:p>
        </p:txBody>
      </p:sp>
    </p:spTree>
    <p:extLst>
      <p:ext uri="{BB962C8B-B14F-4D97-AF65-F5344CB8AC3E}">
        <p14:creationId xmlns:p14="http://schemas.microsoft.com/office/powerpoint/2010/main" val="2150101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46340" y="792252"/>
            <a:ext cx="6934200" cy="5403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baseline="-25000">
                <a:solidFill>
                  <a:schemeClr val="tx1"/>
                </a:solidFill>
                <a:latin typeface="Arial" panose="020B0604020202020204" pitchFamily="34" charset="0"/>
                <a:ea typeface="ＭＳ Ｐゴシック" panose="020B0600070205080204" pitchFamily="34" charset="-128"/>
              </a:defRPr>
            </a:lvl1pPr>
            <a:lvl2pPr marL="742950" indent="-285750">
              <a:defRPr baseline="-25000">
                <a:solidFill>
                  <a:schemeClr val="tx1"/>
                </a:solidFill>
                <a:latin typeface="Arial" panose="020B0604020202020204" pitchFamily="34" charset="0"/>
                <a:ea typeface="ＭＳ Ｐゴシック" panose="020B0600070205080204" pitchFamily="34" charset="-128"/>
              </a:defRPr>
            </a:lvl2pPr>
            <a:lvl3pPr marL="1143000" indent="-228600">
              <a:defRPr baseline="-25000">
                <a:solidFill>
                  <a:schemeClr val="tx1"/>
                </a:solidFill>
                <a:latin typeface="Arial" panose="020B0604020202020204" pitchFamily="34" charset="0"/>
                <a:ea typeface="ＭＳ Ｐゴシック" panose="020B0600070205080204" pitchFamily="34" charset="-128"/>
              </a:defRPr>
            </a:lvl3pPr>
            <a:lvl4pPr marL="1600200" indent="-228600">
              <a:defRPr baseline="-25000">
                <a:solidFill>
                  <a:schemeClr val="tx1"/>
                </a:solidFill>
                <a:latin typeface="Arial" panose="020B0604020202020204" pitchFamily="34" charset="0"/>
                <a:ea typeface="ＭＳ Ｐゴシック" panose="020B0600070205080204" pitchFamily="34" charset="-128"/>
              </a:defRPr>
            </a:lvl4pPr>
            <a:lvl5pPr marL="2057400" indent="-228600">
              <a:defRPr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r>
              <a:rPr lang="en-US" altLang="en-US" sz="2400" baseline="0" dirty="0">
                <a:solidFill>
                  <a:srgbClr val="3A3A3A"/>
                </a:solidFill>
                <a:latin typeface="Lucida Grande" pitchFamily="96" charset="0"/>
              </a:rPr>
              <a:t>Symptoms of Asthma</a:t>
            </a:r>
          </a:p>
          <a:p>
            <a:pPr>
              <a:lnSpc>
                <a:spcPct val="50000"/>
              </a:lnSpc>
            </a:pPr>
            <a:endParaRPr lang="en-US" altLang="en-US" sz="2400" baseline="0" dirty="0">
              <a:solidFill>
                <a:srgbClr val="FC8715"/>
              </a:solidFill>
              <a:latin typeface="Lucida Grande" pitchFamily="96" charset="0"/>
            </a:endParaRPr>
          </a:p>
          <a:p>
            <a:pPr>
              <a:lnSpc>
                <a:spcPct val="110000"/>
              </a:lnSpc>
            </a:pPr>
            <a:r>
              <a:rPr lang="en-US" altLang="en-US" sz="2400" baseline="0" dirty="0">
                <a:solidFill>
                  <a:srgbClr val="3A3A3A"/>
                </a:solidFill>
                <a:latin typeface="Lucida Grande" pitchFamily="96" charset="0"/>
              </a:rPr>
              <a:t>Each individual has his/her own set of symptoms.  If you know a student has asthma, or suspect they do, watch for these </a:t>
            </a:r>
            <a:r>
              <a:rPr lang="en-US" altLang="en-US" sz="2400" b="1" baseline="0" dirty="0">
                <a:solidFill>
                  <a:srgbClr val="3A3A3A"/>
                </a:solidFill>
                <a:latin typeface="Lucida Grande" pitchFamily="96" charset="0"/>
              </a:rPr>
              <a:t>warning signs</a:t>
            </a:r>
            <a:r>
              <a:rPr lang="en-US" altLang="en-US" sz="2400" baseline="0" dirty="0">
                <a:solidFill>
                  <a:srgbClr val="3A3A3A"/>
                </a:solidFill>
                <a:latin typeface="Lucida Grande" pitchFamily="96" charset="0"/>
              </a:rPr>
              <a:t> to indicate uncontrolled asthma or a potential asthma episode:</a:t>
            </a:r>
            <a:endParaRPr lang="en-US" altLang="en-US" sz="2400" baseline="0" dirty="0">
              <a:solidFill>
                <a:srgbClr val="FC8715"/>
              </a:solidFill>
              <a:latin typeface="Lucida Grande" pitchFamily="96" charset="0"/>
            </a:endParaRPr>
          </a:p>
          <a:p>
            <a:pPr>
              <a:lnSpc>
                <a:spcPct val="110000"/>
              </a:lnSpc>
            </a:pPr>
            <a:r>
              <a:rPr lang="en-US" altLang="en-US" sz="2400" baseline="0" dirty="0">
                <a:solidFill>
                  <a:srgbClr val="FC8715"/>
                </a:solidFill>
                <a:latin typeface="Lucida Grande" pitchFamily="96" charset="0"/>
              </a:rPr>
              <a:t>	</a:t>
            </a:r>
            <a:r>
              <a:rPr lang="en-US" altLang="en-US" sz="2400" baseline="0" dirty="0">
                <a:solidFill>
                  <a:srgbClr val="FC8715"/>
                </a:solidFill>
              </a:rPr>
              <a:t>•••</a:t>
            </a:r>
            <a:r>
              <a:rPr lang="en-US" altLang="en-US" sz="2400" baseline="0" dirty="0">
                <a:solidFill>
                  <a:srgbClr val="3A3A3A"/>
                </a:solidFill>
                <a:latin typeface="Lucida Grande" pitchFamily="96" charset="0"/>
              </a:rPr>
              <a:t> Cough (persistent or with  activity)</a:t>
            </a:r>
          </a:p>
          <a:p>
            <a:pPr>
              <a:lnSpc>
                <a:spcPct val="110000"/>
              </a:lnSpc>
            </a:pPr>
            <a:r>
              <a:rPr lang="en-US" altLang="en-US" sz="2400" baseline="0" dirty="0">
                <a:solidFill>
                  <a:srgbClr val="FC8715"/>
                </a:solidFill>
                <a:latin typeface="Lucida Grande" pitchFamily="96" charset="0"/>
              </a:rPr>
              <a:t>	</a:t>
            </a:r>
            <a:r>
              <a:rPr lang="en-US" altLang="en-US" sz="2400" baseline="0" dirty="0">
                <a:solidFill>
                  <a:srgbClr val="FC8715"/>
                </a:solidFill>
              </a:rPr>
              <a:t>•••</a:t>
            </a:r>
            <a:r>
              <a:rPr lang="en-US" altLang="en-US" sz="2400" baseline="0" dirty="0">
                <a:solidFill>
                  <a:srgbClr val="3A3A3A"/>
                </a:solidFill>
                <a:latin typeface="Lucida Grande" pitchFamily="96" charset="0"/>
              </a:rPr>
              <a:t> Wheeze</a:t>
            </a:r>
          </a:p>
          <a:p>
            <a:pPr>
              <a:lnSpc>
                <a:spcPct val="110000"/>
              </a:lnSpc>
            </a:pPr>
            <a:r>
              <a:rPr lang="en-US" altLang="en-US" sz="2400" baseline="0" dirty="0">
                <a:solidFill>
                  <a:srgbClr val="FC8715"/>
                </a:solidFill>
                <a:latin typeface="Lucida Grande" pitchFamily="96" charset="0"/>
              </a:rPr>
              <a:t>	</a:t>
            </a:r>
            <a:r>
              <a:rPr lang="en-US" altLang="en-US" sz="2400" baseline="0" dirty="0">
                <a:solidFill>
                  <a:srgbClr val="FC8715"/>
                </a:solidFill>
              </a:rPr>
              <a:t>•••</a:t>
            </a:r>
            <a:r>
              <a:rPr lang="en-US" altLang="en-US" sz="2400" baseline="0" dirty="0">
                <a:solidFill>
                  <a:srgbClr val="3A3A3A"/>
                </a:solidFill>
                <a:latin typeface="Lucida Grande" pitchFamily="96" charset="0"/>
              </a:rPr>
              <a:t> Shortness of breath</a:t>
            </a:r>
          </a:p>
          <a:p>
            <a:pPr>
              <a:lnSpc>
                <a:spcPct val="110000"/>
              </a:lnSpc>
            </a:pPr>
            <a:r>
              <a:rPr lang="en-US" altLang="en-US" sz="2400" baseline="0" dirty="0">
                <a:solidFill>
                  <a:srgbClr val="FC8715"/>
                </a:solidFill>
                <a:latin typeface="Lucida Grande" pitchFamily="96" charset="0"/>
              </a:rPr>
              <a:t>	</a:t>
            </a:r>
            <a:r>
              <a:rPr lang="en-US" altLang="en-US" sz="2400" baseline="0" dirty="0">
                <a:solidFill>
                  <a:srgbClr val="FC8715"/>
                </a:solidFill>
              </a:rPr>
              <a:t>•••</a:t>
            </a:r>
            <a:r>
              <a:rPr lang="en-US" altLang="en-US" sz="2400" baseline="0" dirty="0">
                <a:solidFill>
                  <a:srgbClr val="3A3A3A"/>
                </a:solidFill>
                <a:latin typeface="Lucida Grande" pitchFamily="96" charset="0"/>
              </a:rPr>
              <a:t> Student reports tightness in the chest </a:t>
            </a:r>
          </a:p>
          <a:p>
            <a:pPr>
              <a:lnSpc>
                <a:spcPct val="110000"/>
              </a:lnSpc>
            </a:pPr>
            <a:r>
              <a:rPr lang="en-US" altLang="en-US" sz="2400" baseline="0" dirty="0">
                <a:solidFill>
                  <a:srgbClr val="FC8715"/>
                </a:solidFill>
                <a:latin typeface="Lucida Grande" pitchFamily="96" charset="0"/>
              </a:rPr>
              <a:t>	</a:t>
            </a:r>
            <a:r>
              <a:rPr lang="en-US" altLang="en-US" sz="2400" baseline="0" dirty="0">
                <a:solidFill>
                  <a:srgbClr val="FC8715"/>
                </a:solidFill>
              </a:rPr>
              <a:t>•••</a:t>
            </a:r>
            <a:r>
              <a:rPr lang="en-US" altLang="en-US" sz="2400" baseline="0" dirty="0">
                <a:solidFill>
                  <a:srgbClr val="3A3A3A"/>
                </a:solidFill>
                <a:latin typeface="Lucida Grande" pitchFamily="96" charset="0"/>
              </a:rPr>
              <a:t> Consistent use of rescue inhaler (monitor students who self-carry rescue inhalers) </a:t>
            </a:r>
          </a:p>
          <a:p>
            <a:pPr>
              <a:lnSpc>
                <a:spcPct val="110000"/>
              </a:lnSpc>
            </a:pPr>
            <a:r>
              <a:rPr lang="en-US" altLang="en-US" sz="1700" baseline="0" dirty="0">
                <a:solidFill>
                  <a:srgbClr val="FC8715"/>
                </a:solidFill>
                <a:latin typeface="Lucida Grande" pitchFamily="96" charset="0"/>
              </a:rPr>
              <a:t>			</a:t>
            </a:r>
            <a:endParaRPr lang="en-US" altLang="en-US" sz="1700" baseline="0" dirty="0">
              <a:solidFill>
                <a:srgbClr val="3A3A3A"/>
              </a:solidFill>
              <a:latin typeface="Lucida Grande" pitchFamily="96" charset="0"/>
            </a:endParaRPr>
          </a:p>
        </p:txBody>
      </p:sp>
    </p:spTree>
    <p:extLst>
      <p:ext uri="{BB962C8B-B14F-4D97-AF65-F5344CB8AC3E}">
        <p14:creationId xmlns:p14="http://schemas.microsoft.com/office/powerpoint/2010/main" val="2257149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41867" y="1066800"/>
            <a:ext cx="7619999" cy="4185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baseline="-25000">
                <a:solidFill>
                  <a:schemeClr val="tx1"/>
                </a:solidFill>
                <a:latin typeface="Arial" panose="020B0604020202020204" pitchFamily="34" charset="0"/>
                <a:ea typeface="ＭＳ Ｐゴシック" panose="020B0600070205080204" pitchFamily="34" charset="-128"/>
              </a:defRPr>
            </a:lvl1pPr>
            <a:lvl2pPr marL="742950" indent="-285750">
              <a:defRPr baseline="-25000">
                <a:solidFill>
                  <a:schemeClr val="tx1"/>
                </a:solidFill>
                <a:latin typeface="Arial" panose="020B0604020202020204" pitchFamily="34" charset="0"/>
                <a:ea typeface="ＭＳ Ｐゴシック" panose="020B0600070205080204" pitchFamily="34" charset="-128"/>
              </a:defRPr>
            </a:lvl2pPr>
            <a:lvl3pPr marL="1143000" indent="-228600">
              <a:defRPr baseline="-25000">
                <a:solidFill>
                  <a:schemeClr val="tx1"/>
                </a:solidFill>
                <a:latin typeface="Arial" panose="020B0604020202020204" pitchFamily="34" charset="0"/>
                <a:ea typeface="ＭＳ Ｐゴシック" panose="020B0600070205080204" pitchFamily="34" charset="-128"/>
              </a:defRPr>
            </a:lvl3pPr>
            <a:lvl4pPr marL="1600200" indent="-228600">
              <a:defRPr baseline="-25000">
                <a:solidFill>
                  <a:schemeClr val="tx1"/>
                </a:solidFill>
                <a:latin typeface="Arial" panose="020B0604020202020204" pitchFamily="34" charset="0"/>
                <a:ea typeface="ＭＳ Ｐゴシック" panose="020B0600070205080204" pitchFamily="34" charset="-128"/>
              </a:defRPr>
            </a:lvl4pPr>
            <a:lvl5pPr marL="2057400" indent="-228600">
              <a:defRPr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pPr>
              <a:lnSpc>
                <a:spcPct val="110000"/>
              </a:lnSpc>
            </a:pPr>
            <a:r>
              <a:rPr lang="en-US" altLang="en-US" sz="2200" baseline="0" dirty="0">
                <a:solidFill>
                  <a:srgbClr val="3A3A3A"/>
                </a:solidFill>
                <a:latin typeface="Lucida Grande" pitchFamily="96" charset="0"/>
              </a:rPr>
              <a:t>Asthma Triggers</a:t>
            </a:r>
            <a:endParaRPr lang="en-US" altLang="en-US" sz="1700" baseline="0" dirty="0">
              <a:solidFill>
                <a:srgbClr val="3A3A3A"/>
              </a:solidFill>
              <a:latin typeface="Lucida Grande" pitchFamily="96" charset="0"/>
            </a:endParaRPr>
          </a:p>
          <a:p>
            <a:pPr>
              <a:lnSpc>
                <a:spcPct val="70000"/>
              </a:lnSpc>
            </a:pPr>
            <a:endParaRPr lang="en-US" altLang="en-US" sz="1700" baseline="0" dirty="0">
              <a:solidFill>
                <a:srgbClr val="FC8715"/>
              </a:solidFill>
              <a:latin typeface="Lucida Grande" pitchFamily="96" charset="0"/>
            </a:endParaRPr>
          </a:p>
          <a:p>
            <a:pPr>
              <a:lnSpc>
                <a:spcPct val="120000"/>
              </a:lnSpc>
            </a:pPr>
            <a:r>
              <a:rPr lang="en-US" altLang="en-US" sz="1700" baseline="0" dirty="0">
                <a:solidFill>
                  <a:srgbClr val="FC8715"/>
                </a:solidFill>
              </a:rPr>
              <a:t>•••</a:t>
            </a:r>
            <a:r>
              <a:rPr lang="en-US" altLang="en-US" sz="1700" baseline="0" dirty="0">
                <a:solidFill>
                  <a:srgbClr val="3A3A3A"/>
                </a:solidFill>
                <a:latin typeface="Lucida Grande" pitchFamily="96" charset="0"/>
              </a:rPr>
              <a:t> An asthma trigger is anything that can bring on an </a:t>
            </a:r>
          </a:p>
          <a:p>
            <a:pPr>
              <a:lnSpc>
                <a:spcPct val="120000"/>
              </a:lnSpc>
            </a:pPr>
            <a:r>
              <a:rPr lang="en-US" altLang="en-US" sz="1700" baseline="0" dirty="0">
                <a:solidFill>
                  <a:srgbClr val="3A3A3A"/>
                </a:solidFill>
                <a:latin typeface="Lucida Grande" pitchFamily="96" charset="0"/>
              </a:rPr>
              <a:t>      asthma episode or make it worse.</a:t>
            </a:r>
          </a:p>
          <a:p>
            <a:pPr>
              <a:lnSpc>
                <a:spcPct val="120000"/>
              </a:lnSpc>
            </a:pPr>
            <a:r>
              <a:rPr lang="en-US" altLang="en-US" sz="1700" baseline="0" dirty="0">
                <a:solidFill>
                  <a:srgbClr val="FC8715"/>
                </a:solidFill>
              </a:rPr>
              <a:t>•••</a:t>
            </a:r>
            <a:r>
              <a:rPr lang="en-US" altLang="en-US" sz="1700" baseline="0" dirty="0">
                <a:solidFill>
                  <a:srgbClr val="3A3A3A"/>
                </a:solidFill>
                <a:latin typeface="Lucida Grande" pitchFamily="96" charset="0"/>
              </a:rPr>
              <a:t> Everyone</a:t>
            </a:r>
            <a:r>
              <a:rPr lang="en-US" altLang="en-US" sz="1700" baseline="0" dirty="0">
                <a:solidFill>
                  <a:srgbClr val="3A3A3A"/>
                </a:solidFill>
              </a:rPr>
              <a:t>’</a:t>
            </a:r>
            <a:r>
              <a:rPr lang="en-US" altLang="en-US" sz="1700" baseline="0" dirty="0">
                <a:solidFill>
                  <a:srgbClr val="3A3A3A"/>
                </a:solidFill>
                <a:latin typeface="Lucida Grande" pitchFamily="96" charset="0"/>
              </a:rPr>
              <a:t>s triggers can be different.</a:t>
            </a:r>
          </a:p>
          <a:p>
            <a:pPr>
              <a:lnSpc>
                <a:spcPct val="120000"/>
              </a:lnSpc>
            </a:pPr>
            <a:r>
              <a:rPr lang="en-US" altLang="en-US" sz="1700" baseline="0" dirty="0">
                <a:solidFill>
                  <a:srgbClr val="FC8715"/>
                </a:solidFill>
              </a:rPr>
              <a:t>•••</a:t>
            </a:r>
            <a:r>
              <a:rPr lang="en-US" altLang="en-US" sz="1700" baseline="0" dirty="0">
                <a:solidFill>
                  <a:srgbClr val="3A3A3A"/>
                </a:solidFill>
                <a:latin typeface="Lucida Grande" pitchFamily="96" charset="0"/>
              </a:rPr>
              <a:t> Multiple triggers can have a cumulative effect.</a:t>
            </a:r>
          </a:p>
          <a:p>
            <a:pPr>
              <a:lnSpc>
                <a:spcPct val="120000"/>
              </a:lnSpc>
            </a:pPr>
            <a:r>
              <a:rPr lang="en-US" altLang="en-US" sz="1700" baseline="0" dirty="0">
                <a:solidFill>
                  <a:srgbClr val="FC8715"/>
                </a:solidFill>
              </a:rPr>
              <a:t>•••</a:t>
            </a:r>
            <a:r>
              <a:rPr lang="en-US" altLang="en-US" sz="1700" baseline="0" dirty="0">
                <a:solidFill>
                  <a:srgbClr val="3A3A3A"/>
                </a:solidFill>
                <a:latin typeface="Lucida Grande" pitchFamily="96" charset="0"/>
              </a:rPr>
              <a:t> Some students have several triggers</a:t>
            </a:r>
          </a:p>
          <a:p>
            <a:pPr>
              <a:lnSpc>
                <a:spcPct val="70000"/>
              </a:lnSpc>
            </a:pPr>
            <a:endParaRPr lang="en-US" altLang="en-US" sz="1700" baseline="0" dirty="0">
              <a:solidFill>
                <a:srgbClr val="FC8715"/>
              </a:solidFill>
              <a:latin typeface="Lucida Grande" pitchFamily="96" charset="0"/>
            </a:endParaRPr>
          </a:p>
          <a:p>
            <a:pPr>
              <a:lnSpc>
                <a:spcPct val="110000"/>
              </a:lnSpc>
            </a:pPr>
            <a:endParaRPr lang="en-US" altLang="en-US" sz="1700" baseline="0" dirty="0">
              <a:solidFill>
                <a:srgbClr val="3A3A3A"/>
              </a:solidFill>
              <a:latin typeface="Lucida Grande" pitchFamily="96" charset="0"/>
            </a:endParaRPr>
          </a:p>
          <a:p>
            <a:pPr>
              <a:lnSpc>
                <a:spcPct val="110000"/>
              </a:lnSpc>
            </a:pPr>
            <a:r>
              <a:rPr lang="en-US" altLang="en-US" sz="2200" baseline="0" dirty="0">
                <a:solidFill>
                  <a:srgbClr val="3A3A3A"/>
                </a:solidFill>
                <a:latin typeface="Lucida Grande" pitchFamily="96" charset="0"/>
              </a:rPr>
              <a:t>Other things that aggravate asthma</a:t>
            </a:r>
          </a:p>
          <a:p>
            <a:pPr>
              <a:lnSpc>
                <a:spcPct val="70000"/>
              </a:lnSpc>
            </a:pPr>
            <a:endParaRPr lang="en-US" altLang="en-US" sz="1700" baseline="0" dirty="0">
              <a:solidFill>
                <a:srgbClr val="FC8715"/>
              </a:solidFill>
              <a:latin typeface="Lucida Grande" pitchFamily="96" charset="0"/>
            </a:endParaRPr>
          </a:p>
          <a:p>
            <a:pPr>
              <a:lnSpc>
                <a:spcPct val="120000"/>
              </a:lnSpc>
            </a:pPr>
            <a:r>
              <a:rPr lang="en-US" altLang="en-US" sz="1700" baseline="0" dirty="0">
                <a:solidFill>
                  <a:srgbClr val="FC8715"/>
                </a:solidFill>
              </a:rPr>
              <a:t>•••</a:t>
            </a:r>
            <a:r>
              <a:rPr lang="en-US" altLang="en-US" sz="1700" baseline="0" dirty="0">
                <a:solidFill>
                  <a:srgbClr val="3A3A3A"/>
                </a:solidFill>
                <a:latin typeface="Lucida Grande" pitchFamily="96" charset="0"/>
              </a:rPr>
              <a:t> Colds or respiratory viral infections</a:t>
            </a:r>
          </a:p>
          <a:p>
            <a:pPr>
              <a:lnSpc>
                <a:spcPct val="120000"/>
              </a:lnSpc>
            </a:pPr>
            <a:r>
              <a:rPr lang="en-US" altLang="en-US" sz="1700" baseline="0" dirty="0">
                <a:solidFill>
                  <a:srgbClr val="FC8715"/>
                </a:solidFill>
              </a:rPr>
              <a:t>•••</a:t>
            </a:r>
            <a:r>
              <a:rPr lang="en-US" altLang="en-US" sz="1700" baseline="0" dirty="0">
                <a:solidFill>
                  <a:srgbClr val="3A3A3A"/>
                </a:solidFill>
                <a:latin typeface="Lucida Grande" pitchFamily="96" charset="0"/>
              </a:rPr>
              <a:t> Allergic reactions</a:t>
            </a:r>
          </a:p>
          <a:p>
            <a:pPr>
              <a:lnSpc>
                <a:spcPct val="120000"/>
              </a:lnSpc>
            </a:pPr>
            <a:r>
              <a:rPr lang="en-US" altLang="en-US" sz="1700" baseline="0" dirty="0">
                <a:solidFill>
                  <a:srgbClr val="FC8715"/>
                </a:solidFill>
              </a:rPr>
              <a:t>•••</a:t>
            </a:r>
            <a:r>
              <a:rPr lang="en-US" altLang="en-US" sz="1700" baseline="0" dirty="0">
                <a:solidFill>
                  <a:srgbClr val="3A3A3A"/>
                </a:solidFill>
                <a:latin typeface="Lucida Grande" pitchFamily="96" charset="0"/>
              </a:rPr>
              <a:t> Strong emotions (stress, crying or laughing hard)</a:t>
            </a:r>
          </a:p>
        </p:txBody>
      </p:sp>
    </p:spTree>
    <p:extLst>
      <p:ext uri="{BB962C8B-B14F-4D97-AF65-F5344CB8AC3E}">
        <p14:creationId xmlns:p14="http://schemas.microsoft.com/office/powerpoint/2010/main" val="3418979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505200" y="1255713"/>
            <a:ext cx="5410200" cy="457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baseline="-25000">
                <a:solidFill>
                  <a:schemeClr val="tx1"/>
                </a:solidFill>
                <a:latin typeface="Arial" panose="020B0604020202020204" pitchFamily="34" charset="0"/>
                <a:ea typeface="ＭＳ Ｐゴシック" panose="020B0600070205080204" pitchFamily="34" charset="-128"/>
              </a:defRPr>
            </a:lvl1pPr>
            <a:lvl2pPr marL="742950" indent="-285750">
              <a:defRPr baseline="-25000">
                <a:solidFill>
                  <a:schemeClr val="tx1"/>
                </a:solidFill>
                <a:latin typeface="Arial" panose="020B0604020202020204" pitchFamily="34" charset="0"/>
                <a:ea typeface="ＭＳ Ｐゴシック" panose="020B0600070205080204" pitchFamily="34" charset="-128"/>
              </a:defRPr>
            </a:lvl2pPr>
            <a:lvl3pPr marL="1143000" indent="-228600">
              <a:defRPr baseline="-25000">
                <a:solidFill>
                  <a:schemeClr val="tx1"/>
                </a:solidFill>
                <a:latin typeface="Arial" panose="020B0604020202020204" pitchFamily="34" charset="0"/>
                <a:ea typeface="ＭＳ Ｐゴシック" panose="020B0600070205080204" pitchFamily="34" charset="-128"/>
              </a:defRPr>
            </a:lvl3pPr>
            <a:lvl4pPr marL="1600200" indent="-228600">
              <a:defRPr baseline="-25000">
                <a:solidFill>
                  <a:schemeClr val="tx1"/>
                </a:solidFill>
                <a:latin typeface="Arial" panose="020B0604020202020204" pitchFamily="34" charset="0"/>
                <a:ea typeface="ＭＳ Ｐゴシック" panose="020B0600070205080204" pitchFamily="34" charset="-128"/>
              </a:defRPr>
            </a:lvl4pPr>
            <a:lvl5pPr marL="2057400" indent="-228600">
              <a:defRPr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pPr>
              <a:lnSpc>
                <a:spcPct val="110000"/>
              </a:lnSpc>
            </a:pPr>
            <a:r>
              <a:rPr lang="en-US" altLang="en-US" sz="2200" baseline="0" dirty="0">
                <a:solidFill>
                  <a:srgbClr val="FF0000"/>
                </a:solidFill>
                <a:latin typeface="Lucida Grande" pitchFamily="96" charset="0"/>
              </a:rPr>
              <a:t>Asthma Triggers in School/Afterschool  </a:t>
            </a:r>
            <a:r>
              <a:rPr lang="en-US" altLang="en-US" sz="2200" baseline="0" dirty="0">
                <a:solidFill>
                  <a:srgbClr val="3A3A3A"/>
                </a:solidFill>
                <a:latin typeface="Lucida Grande" pitchFamily="96" charset="0"/>
              </a:rPr>
              <a:t>Settings:</a:t>
            </a:r>
            <a:endParaRPr lang="en-US" altLang="en-US" sz="1700" baseline="0" dirty="0">
              <a:solidFill>
                <a:srgbClr val="3A3A3A"/>
              </a:solidFill>
              <a:latin typeface="Lucida Grande" pitchFamily="96" charset="0"/>
            </a:endParaRPr>
          </a:p>
          <a:p>
            <a:pPr>
              <a:lnSpc>
                <a:spcPct val="110000"/>
              </a:lnSpc>
            </a:pPr>
            <a:r>
              <a:rPr lang="en-US" altLang="en-US" sz="1700" baseline="0" dirty="0">
                <a:solidFill>
                  <a:srgbClr val="FC8715"/>
                </a:solidFill>
              </a:rPr>
              <a:t>•••</a:t>
            </a:r>
            <a:r>
              <a:rPr lang="en-US" altLang="en-US" sz="1700" baseline="0" dirty="0">
                <a:solidFill>
                  <a:srgbClr val="3A3A3A"/>
                </a:solidFill>
                <a:latin typeface="Lucida Grande" pitchFamily="96" charset="0"/>
              </a:rPr>
              <a:t> chalk dust</a:t>
            </a:r>
          </a:p>
          <a:p>
            <a:pPr>
              <a:lnSpc>
                <a:spcPct val="110000"/>
              </a:lnSpc>
            </a:pPr>
            <a:r>
              <a:rPr lang="en-US" altLang="en-US" sz="1700" baseline="0" dirty="0">
                <a:solidFill>
                  <a:srgbClr val="FC8715"/>
                </a:solidFill>
              </a:rPr>
              <a:t>•••</a:t>
            </a:r>
            <a:r>
              <a:rPr lang="en-US" altLang="en-US" sz="1700" baseline="0" dirty="0">
                <a:solidFill>
                  <a:srgbClr val="3A3A3A"/>
                </a:solidFill>
                <a:latin typeface="Lucida Grande" pitchFamily="96" charset="0"/>
              </a:rPr>
              <a:t> classroom animals</a:t>
            </a:r>
          </a:p>
          <a:p>
            <a:pPr>
              <a:lnSpc>
                <a:spcPct val="110000"/>
              </a:lnSpc>
            </a:pPr>
            <a:r>
              <a:rPr lang="en-US" altLang="en-US" sz="1700" baseline="0" dirty="0">
                <a:solidFill>
                  <a:srgbClr val="FC8715"/>
                </a:solidFill>
              </a:rPr>
              <a:t>•••</a:t>
            </a:r>
            <a:r>
              <a:rPr lang="en-US" altLang="en-US" sz="1700" baseline="0" dirty="0">
                <a:solidFill>
                  <a:srgbClr val="3A3A3A"/>
                </a:solidFill>
                <a:latin typeface="Lucida Grande" pitchFamily="96" charset="0"/>
              </a:rPr>
              <a:t> mold, mildew</a:t>
            </a:r>
          </a:p>
          <a:p>
            <a:pPr>
              <a:lnSpc>
                <a:spcPct val="110000"/>
              </a:lnSpc>
            </a:pPr>
            <a:r>
              <a:rPr lang="en-US" altLang="en-US" sz="1700" baseline="0" dirty="0">
                <a:solidFill>
                  <a:srgbClr val="FC8715"/>
                </a:solidFill>
              </a:rPr>
              <a:t>•••</a:t>
            </a:r>
            <a:r>
              <a:rPr lang="en-US" altLang="en-US" sz="1700" baseline="0" dirty="0">
                <a:solidFill>
                  <a:srgbClr val="3A3A3A"/>
                </a:solidFill>
                <a:latin typeface="Lucida Grande" pitchFamily="96" charset="0"/>
              </a:rPr>
              <a:t> strong odors </a:t>
            </a:r>
          </a:p>
          <a:p>
            <a:pPr>
              <a:lnSpc>
                <a:spcPct val="110000"/>
              </a:lnSpc>
            </a:pPr>
            <a:r>
              <a:rPr lang="en-US" altLang="en-US" sz="1700" baseline="0" dirty="0">
                <a:solidFill>
                  <a:srgbClr val="3A3A3A"/>
                </a:solidFill>
                <a:latin typeface="Lucida Grande" pitchFamily="96" charset="0"/>
              </a:rPr>
              <a:t>      (scented body products, markers, </a:t>
            </a:r>
            <a:br>
              <a:rPr lang="en-US" altLang="en-US" sz="1700" baseline="0" dirty="0">
                <a:solidFill>
                  <a:srgbClr val="3A3A3A"/>
                </a:solidFill>
                <a:latin typeface="Lucida Grande" pitchFamily="96" charset="0"/>
              </a:rPr>
            </a:br>
            <a:r>
              <a:rPr lang="en-US" altLang="en-US" sz="1700" baseline="0" dirty="0">
                <a:solidFill>
                  <a:srgbClr val="3A3A3A"/>
                </a:solidFill>
                <a:latin typeface="Lucida Grande" pitchFamily="96" charset="0"/>
              </a:rPr>
              <a:t>      air fresheners, cleaning supplies, etc.)</a:t>
            </a:r>
          </a:p>
          <a:p>
            <a:pPr>
              <a:lnSpc>
                <a:spcPct val="110000"/>
              </a:lnSpc>
            </a:pPr>
            <a:r>
              <a:rPr lang="en-US" altLang="en-US" sz="1700" baseline="0" dirty="0">
                <a:solidFill>
                  <a:srgbClr val="FC8715"/>
                </a:solidFill>
              </a:rPr>
              <a:t>•••</a:t>
            </a:r>
            <a:r>
              <a:rPr lang="en-US" altLang="en-US" sz="1700" baseline="0" dirty="0">
                <a:solidFill>
                  <a:srgbClr val="3A3A3A"/>
                </a:solidFill>
                <a:latin typeface="Lucida Grande" pitchFamily="96" charset="0"/>
              </a:rPr>
              <a:t> art class and shop materials</a:t>
            </a:r>
          </a:p>
          <a:p>
            <a:pPr>
              <a:lnSpc>
                <a:spcPct val="110000"/>
              </a:lnSpc>
            </a:pPr>
            <a:r>
              <a:rPr lang="en-US" altLang="en-US" sz="1700" baseline="0" dirty="0">
                <a:solidFill>
                  <a:srgbClr val="FC8715"/>
                </a:solidFill>
              </a:rPr>
              <a:t>•••</a:t>
            </a:r>
            <a:r>
              <a:rPr lang="en-US" altLang="en-US" sz="1700" baseline="0" dirty="0">
                <a:solidFill>
                  <a:srgbClr val="3A3A3A"/>
                </a:solidFill>
                <a:latin typeface="Lucida Grande" pitchFamily="96" charset="0"/>
              </a:rPr>
              <a:t> cold temperatures</a:t>
            </a:r>
          </a:p>
          <a:p>
            <a:pPr>
              <a:lnSpc>
                <a:spcPct val="110000"/>
              </a:lnSpc>
            </a:pPr>
            <a:r>
              <a:rPr lang="en-US" altLang="en-US" sz="1700" baseline="0" dirty="0">
                <a:solidFill>
                  <a:srgbClr val="FC8715"/>
                </a:solidFill>
              </a:rPr>
              <a:t>•••</a:t>
            </a:r>
            <a:r>
              <a:rPr lang="en-US" altLang="en-US" sz="1700" baseline="0" dirty="0">
                <a:solidFill>
                  <a:srgbClr val="3A3A3A"/>
                </a:solidFill>
                <a:latin typeface="Lucida Grande" pitchFamily="96" charset="0"/>
              </a:rPr>
              <a:t> output from idling school buses and vehicles</a:t>
            </a:r>
          </a:p>
          <a:p>
            <a:pPr>
              <a:lnSpc>
                <a:spcPct val="110000"/>
              </a:lnSpc>
            </a:pPr>
            <a:r>
              <a:rPr lang="en-US" altLang="en-US" sz="1700" baseline="0" dirty="0">
                <a:solidFill>
                  <a:srgbClr val="FC8715"/>
                </a:solidFill>
              </a:rPr>
              <a:t>•••</a:t>
            </a:r>
            <a:r>
              <a:rPr lang="en-US" altLang="en-US" sz="1700" baseline="0" dirty="0">
                <a:solidFill>
                  <a:srgbClr val="3A3A3A"/>
                </a:solidFill>
                <a:latin typeface="Lucida Grande" pitchFamily="96" charset="0"/>
              </a:rPr>
              <a:t> dust mites</a:t>
            </a:r>
          </a:p>
          <a:p>
            <a:pPr>
              <a:lnSpc>
                <a:spcPct val="110000"/>
              </a:lnSpc>
            </a:pPr>
            <a:r>
              <a:rPr lang="en-US" altLang="en-US" sz="1700" baseline="0" dirty="0">
                <a:solidFill>
                  <a:srgbClr val="FC8715"/>
                </a:solidFill>
              </a:rPr>
              <a:t>•••</a:t>
            </a:r>
            <a:r>
              <a:rPr lang="en-US" altLang="en-US" sz="1700" baseline="0" dirty="0">
                <a:solidFill>
                  <a:srgbClr val="3A3A3A"/>
                </a:solidFill>
                <a:latin typeface="Lucida Grande" pitchFamily="96" charset="0"/>
              </a:rPr>
              <a:t> pollens</a:t>
            </a:r>
          </a:p>
          <a:p>
            <a:pPr>
              <a:lnSpc>
                <a:spcPct val="110000"/>
              </a:lnSpc>
            </a:pPr>
            <a:r>
              <a:rPr lang="en-US" altLang="en-US" sz="1700" baseline="0" dirty="0">
                <a:solidFill>
                  <a:srgbClr val="FC8715"/>
                </a:solidFill>
              </a:rPr>
              <a:t>•••</a:t>
            </a:r>
            <a:r>
              <a:rPr lang="en-US" altLang="en-US" sz="1700" baseline="0" dirty="0">
                <a:solidFill>
                  <a:srgbClr val="3A3A3A"/>
                </a:solidFill>
                <a:latin typeface="Lucida Grande" pitchFamily="96" charset="0"/>
              </a:rPr>
              <a:t> smoke</a:t>
            </a:r>
          </a:p>
          <a:p>
            <a:pPr>
              <a:lnSpc>
                <a:spcPct val="110000"/>
              </a:lnSpc>
            </a:pPr>
            <a:r>
              <a:rPr lang="en-US" altLang="en-US" sz="1700" baseline="0" dirty="0">
                <a:solidFill>
                  <a:srgbClr val="FC8715"/>
                </a:solidFill>
              </a:rPr>
              <a:t>•••</a:t>
            </a:r>
            <a:r>
              <a:rPr lang="en-US" altLang="en-US" sz="1700" baseline="0" dirty="0">
                <a:solidFill>
                  <a:srgbClr val="3A3A3A"/>
                </a:solidFill>
                <a:latin typeface="Lucida Grande" pitchFamily="96" charset="0"/>
              </a:rPr>
              <a:t> pests</a:t>
            </a:r>
          </a:p>
        </p:txBody>
      </p:sp>
      <p:pic>
        <p:nvPicPr>
          <p:cNvPr id="16387" name="Picture 10" descr="triggerArt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 y="965200"/>
            <a:ext cx="337185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469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200400" y="1143000"/>
            <a:ext cx="5562600" cy="3704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baseline="-25000">
                <a:solidFill>
                  <a:schemeClr val="tx1"/>
                </a:solidFill>
                <a:latin typeface="Arial" panose="020B0604020202020204" pitchFamily="34" charset="0"/>
                <a:ea typeface="ＭＳ Ｐゴシック" panose="020B0600070205080204" pitchFamily="34" charset="-128"/>
              </a:defRPr>
            </a:lvl1pPr>
            <a:lvl2pPr marL="914400" indent="-457200">
              <a:defRPr baseline="-25000">
                <a:solidFill>
                  <a:schemeClr val="tx1"/>
                </a:solidFill>
                <a:latin typeface="Arial" panose="020B0604020202020204" pitchFamily="34" charset="0"/>
                <a:ea typeface="ＭＳ Ｐゴシック" panose="020B0600070205080204" pitchFamily="34" charset="-128"/>
              </a:defRPr>
            </a:lvl2pPr>
            <a:lvl3pPr marL="1371600" indent="-457200">
              <a:defRPr baseline="-25000">
                <a:solidFill>
                  <a:schemeClr val="tx1"/>
                </a:solidFill>
                <a:latin typeface="Arial" panose="020B0604020202020204" pitchFamily="34" charset="0"/>
                <a:ea typeface="ＭＳ Ｐゴシック" panose="020B0600070205080204" pitchFamily="34" charset="-128"/>
              </a:defRPr>
            </a:lvl3pPr>
            <a:lvl4pPr marL="1828800" indent="-457200">
              <a:defRPr baseline="-25000">
                <a:solidFill>
                  <a:schemeClr val="tx1"/>
                </a:solidFill>
                <a:latin typeface="Arial" panose="020B0604020202020204" pitchFamily="34" charset="0"/>
                <a:ea typeface="ＭＳ Ｐゴシック" panose="020B0600070205080204" pitchFamily="34" charset="-128"/>
              </a:defRPr>
            </a:lvl4pPr>
            <a:lvl5pPr marL="2286000" indent="-457200">
              <a:defRPr baseline="-25000">
                <a:solidFill>
                  <a:schemeClr val="tx1"/>
                </a:solidFill>
                <a:latin typeface="Arial" panose="020B0604020202020204" pitchFamily="34" charset="0"/>
                <a:ea typeface="ＭＳ Ｐゴシック" panose="020B0600070205080204" pitchFamily="34" charset="-128"/>
              </a:defRPr>
            </a:lvl5pPr>
            <a:lvl6pPr marL="2743200" indent="-4572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3200400" indent="-4572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657600" indent="-4572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4114800" indent="-4572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r>
              <a:rPr lang="en-US" altLang="en-US" sz="2200" baseline="0" dirty="0">
                <a:solidFill>
                  <a:srgbClr val="C00000"/>
                </a:solidFill>
                <a:latin typeface="Lucida Grande" pitchFamily="96" charset="0"/>
              </a:rPr>
              <a:t>Medications</a:t>
            </a:r>
            <a:r>
              <a:rPr lang="en-US" altLang="en-US" sz="1700" baseline="0" dirty="0">
                <a:solidFill>
                  <a:srgbClr val="C00000"/>
                </a:solidFill>
                <a:latin typeface="Lucida Grande" pitchFamily="96" charset="0"/>
              </a:rPr>
              <a:t> There are two basic types:</a:t>
            </a:r>
          </a:p>
          <a:p>
            <a:pPr>
              <a:lnSpc>
                <a:spcPct val="50000"/>
              </a:lnSpc>
            </a:pPr>
            <a:endParaRPr lang="en-US" altLang="en-US" sz="1700" baseline="0" dirty="0">
              <a:solidFill>
                <a:srgbClr val="FC8715"/>
              </a:solidFill>
              <a:latin typeface="Lucida Grande" pitchFamily="96" charset="0"/>
            </a:endParaRPr>
          </a:p>
          <a:p>
            <a:pPr>
              <a:lnSpc>
                <a:spcPct val="110000"/>
              </a:lnSpc>
            </a:pPr>
            <a:r>
              <a:rPr lang="en-US" altLang="en-US" sz="1700" baseline="0" dirty="0">
                <a:solidFill>
                  <a:srgbClr val="3A3A3A"/>
                </a:solidFill>
                <a:latin typeface="Lucida Grande" pitchFamily="96" charset="0"/>
              </a:rPr>
              <a:t>1. Quick Relief  | </a:t>
            </a:r>
            <a:r>
              <a:rPr lang="en-US" altLang="en-US" sz="1700" b="1" baseline="0" dirty="0">
                <a:solidFill>
                  <a:srgbClr val="3A3A3A"/>
                </a:solidFill>
                <a:latin typeface="Lucida Grande" pitchFamily="96" charset="0"/>
              </a:rPr>
              <a:t>ALBUTEROL</a:t>
            </a:r>
          </a:p>
          <a:p>
            <a:pPr>
              <a:lnSpc>
                <a:spcPct val="110000"/>
              </a:lnSpc>
            </a:pPr>
            <a:r>
              <a:rPr lang="en-US" altLang="en-US" sz="1700" b="1" baseline="0" dirty="0">
                <a:solidFill>
                  <a:srgbClr val="3A3A3A"/>
                </a:solidFill>
                <a:latin typeface="Lucida Grande" pitchFamily="96" charset="0"/>
              </a:rPr>
              <a:t>	</a:t>
            </a:r>
            <a:r>
              <a:rPr lang="en-US" altLang="en-US" sz="1700" baseline="0" dirty="0">
                <a:solidFill>
                  <a:srgbClr val="FC8715"/>
                </a:solidFill>
              </a:rPr>
              <a:t>•••</a:t>
            </a:r>
            <a:r>
              <a:rPr lang="en-US" altLang="en-US" sz="1700" baseline="0" dirty="0">
                <a:solidFill>
                  <a:srgbClr val="3A3A3A"/>
                </a:solidFill>
                <a:latin typeface="Lucida Grande" pitchFamily="96" charset="0"/>
              </a:rPr>
              <a:t> Used to reduce asthma symptoms, before </a:t>
            </a:r>
          </a:p>
          <a:p>
            <a:pPr>
              <a:lnSpc>
                <a:spcPct val="110000"/>
              </a:lnSpc>
            </a:pPr>
            <a:r>
              <a:rPr lang="en-US" altLang="en-US" sz="1700" baseline="0" dirty="0">
                <a:solidFill>
                  <a:srgbClr val="3A3A3A"/>
                </a:solidFill>
                <a:latin typeface="Lucida Grande" pitchFamily="96" charset="0"/>
              </a:rPr>
              <a:t>              exercise, and during an emergency!</a:t>
            </a:r>
          </a:p>
          <a:p>
            <a:pPr>
              <a:lnSpc>
                <a:spcPct val="110000"/>
              </a:lnSpc>
            </a:pPr>
            <a:r>
              <a:rPr lang="en-US" altLang="en-US" sz="1700" baseline="0" dirty="0">
                <a:solidFill>
                  <a:srgbClr val="3A3A3A"/>
                </a:solidFill>
                <a:latin typeface="Lucida Grande" pitchFamily="96" charset="0"/>
              </a:rPr>
              <a:t>	</a:t>
            </a:r>
            <a:r>
              <a:rPr lang="en-US" altLang="en-US" sz="1700" baseline="0" dirty="0">
                <a:solidFill>
                  <a:srgbClr val="FC8715"/>
                </a:solidFill>
              </a:rPr>
              <a:t>•••</a:t>
            </a:r>
            <a:r>
              <a:rPr lang="en-US" altLang="en-US" sz="1700" baseline="0" dirty="0">
                <a:solidFill>
                  <a:srgbClr val="3A3A3A"/>
                </a:solidFill>
                <a:latin typeface="Lucida Grande" pitchFamily="96" charset="0"/>
              </a:rPr>
              <a:t> Ideally, everyone with asthma has access </a:t>
            </a:r>
            <a:br>
              <a:rPr lang="en-US" altLang="en-US" sz="1700" baseline="0" dirty="0">
                <a:solidFill>
                  <a:srgbClr val="3A3A3A"/>
                </a:solidFill>
                <a:latin typeface="Lucida Grande" pitchFamily="96" charset="0"/>
              </a:rPr>
            </a:br>
            <a:r>
              <a:rPr lang="en-US" altLang="en-US" sz="1700" baseline="0" dirty="0">
                <a:solidFill>
                  <a:srgbClr val="3A3A3A"/>
                </a:solidFill>
                <a:latin typeface="Lucida Grande" pitchFamily="96" charset="0"/>
              </a:rPr>
              <a:t>       to quick relief medication at school </a:t>
            </a:r>
          </a:p>
          <a:p>
            <a:pPr>
              <a:lnSpc>
                <a:spcPct val="110000"/>
              </a:lnSpc>
            </a:pPr>
            <a:endParaRPr lang="en-US" altLang="en-US" sz="1700" baseline="0" dirty="0">
              <a:solidFill>
                <a:srgbClr val="3A3A3A"/>
              </a:solidFill>
              <a:latin typeface="Lucida Grande" pitchFamily="96" charset="0"/>
            </a:endParaRPr>
          </a:p>
          <a:p>
            <a:pPr>
              <a:lnSpc>
                <a:spcPct val="110000"/>
              </a:lnSpc>
            </a:pPr>
            <a:r>
              <a:rPr lang="en-US" altLang="en-US" sz="1700" baseline="0" dirty="0">
                <a:solidFill>
                  <a:srgbClr val="3A3A3A"/>
                </a:solidFill>
                <a:latin typeface="Lucida Grande" pitchFamily="96" charset="0"/>
              </a:rPr>
              <a:t>2. Controller</a:t>
            </a:r>
          </a:p>
          <a:p>
            <a:pPr lvl="1">
              <a:lnSpc>
                <a:spcPct val="110000"/>
              </a:lnSpc>
              <a:buFont typeface="Arial" panose="020B0604020202020204" pitchFamily="34" charset="0"/>
              <a:buNone/>
            </a:pPr>
            <a:r>
              <a:rPr lang="en-US" altLang="en-US" sz="1700" baseline="0" dirty="0">
                <a:solidFill>
                  <a:srgbClr val="FC8715"/>
                </a:solidFill>
              </a:rPr>
              <a:t>•••</a:t>
            </a:r>
            <a:r>
              <a:rPr lang="en-US" altLang="en-US" sz="1700" baseline="0" dirty="0">
                <a:solidFill>
                  <a:srgbClr val="3A3A3A"/>
                </a:solidFill>
                <a:latin typeface="Lucida Grande" pitchFamily="96" charset="0"/>
              </a:rPr>
              <a:t> Ideally, used at home daily to prevent inflammation and episodes.</a:t>
            </a:r>
          </a:p>
          <a:p>
            <a:pPr lvl="1">
              <a:lnSpc>
                <a:spcPct val="110000"/>
              </a:lnSpc>
              <a:buFont typeface="Arial" panose="020B0604020202020204" pitchFamily="34" charset="0"/>
              <a:buNone/>
            </a:pPr>
            <a:r>
              <a:rPr lang="en-US" altLang="en-US" sz="1700" baseline="0" dirty="0">
                <a:solidFill>
                  <a:srgbClr val="FC8715"/>
                </a:solidFill>
              </a:rPr>
              <a:t>•••</a:t>
            </a:r>
            <a:r>
              <a:rPr lang="en-US" altLang="en-US" sz="1700" baseline="0" dirty="0">
                <a:solidFill>
                  <a:srgbClr val="3A3A3A"/>
                </a:solidFill>
                <a:latin typeface="Lucida Grande" pitchFamily="96" charset="0"/>
              </a:rPr>
              <a:t> Not prescribed for everyone with asthma </a:t>
            </a:r>
            <a:br>
              <a:rPr lang="en-US" altLang="en-US" sz="1700" baseline="0" dirty="0">
                <a:solidFill>
                  <a:srgbClr val="3A3A3A"/>
                </a:solidFill>
                <a:latin typeface="Lucida Grande" pitchFamily="96" charset="0"/>
              </a:rPr>
            </a:br>
            <a:r>
              <a:rPr lang="en-US" altLang="en-US" sz="1700" baseline="0" dirty="0">
                <a:solidFill>
                  <a:srgbClr val="3A3A3A"/>
                </a:solidFill>
                <a:latin typeface="Lucida Grande" pitchFamily="96" charset="0"/>
              </a:rPr>
              <a:t>and often under utilized.</a:t>
            </a:r>
          </a:p>
        </p:txBody>
      </p:sp>
      <p:pic>
        <p:nvPicPr>
          <p:cNvPr id="18435" name="Picture 3" descr="medical_HD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 y="304800"/>
            <a:ext cx="7316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ihalerSpace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463" y="5486400"/>
            <a:ext cx="910907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Line 5"/>
          <p:cNvSpPr>
            <a:spLocks noChangeShapeType="1"/>
          </p:cNvSpPr>
          <p:nvPr/>
        </p:nvSpPr>
        <p:spPr bwMode="auto">
          <a:xfrm>
            <a:off x="4038600" y="5486400"/>
            <a:ext cx="0" cy="38100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8438" name="Picture 6" descr="Picture 1"/>
          <p:cNvPicPr>
            <a:picLocks noChangeAspect="1" noChangeArrowheads="1"/>
          </p:cNvPicPr>
          <p:nvPr/>
        </p:nvPicPr>
        <p:blipFill>
          <a:blip r:embed="rId6" cstate="email">
            <a:extLst>
              <a:ext uri="{28A0092B-C50C-407E-A947-70E740481C1C}">
                <a14:useLocalDpi xmlns:a14="http://schemas.microsoft.com/office/drawing/2010/main" val="0"/>
              </a:ext>
            </a:extLst>
          </a:blip>
          <a:srcRect r="37930"/>
          <a:stretch>
            <a:fillRect/>
          </a:stretch>
        </p:blipFill>
        <p:spPr bwMode="auto">
          <a:xfrm>
            <a:off x="0" y="1447800"/>
            <a:ext cx="3033713"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33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Introduction</a:t>
            </a:r>
          </a:p>
        </p:txBody>
      </p:sp>
      <p:sp>
        <p:nvSpPr>
          <p:cNvPr id="5" name="Content Placeholder 4"/>
          <p:cNvSpPr>
            <a:spLocks noGrp="1"/>
          </p:cNvSpPr>
          <p:nvPr>
            <p:ph idx="1"/>
          </p:nvPr>
        </p:nvSpPr>
        <p:spPr>
          <a:xfrm>
            <a:off x="628650" y="2319867"/>
            <a:ext cx="7886700" cy="3857096"/>
          </a:xfrm>
        </p:spPr>
        <p:txBody>
          <a:bodyPr>
            <a:normAutofit/>
          </a:bodyPr>
          <a:lstStyle/>
          <a:p>
            <a:pPr marL="0" indent="0">
              <a:buNone/>
            </a:pPr>
            <a:r>
              <a:rPr lang="en-US" sz="2400" dirty="0"/>
              <a:t>About 25% of children in the United States aged 2 to 8 years have a chronic health condition such as asthma, obesity, other physical conditions, and behavior/learning problems.</a:t>
            </a:r>
            <a:r>
              <a:rPr lang="en-US" sz="2400" baseline="30000" dirty="0"/>
              <a:t>1</a:t>
            </a:r>
            <a:r>
              <a:rPr lang="en-US" sz="2400" dirty="0"/>
              <a:t> The healthcare needs of children with chronic illness can be complex and continuous and includes both daily management and addressing potential emergencies.</a:t>
            </a:r>
          </a:p>
          <a:p>
            <a:pPr marL="0" indent="0">
              <a:buNone/>
            </a:pPr>
            <a:endParaRPr lang="en-US" dirty="0"/>
          </a:p>
          <a:p>
            <a:pPr marL="0" indent="0">
              <a:buNone/>
            </a:pPr>
            <a:r>
              <a:rPr lang="en-US" sz="1800" dirty="0"/>
              <a:t>CDC Healthy Schools: retrieved from : https://www.cdc.gov/healthyschools/chronicconditions.htm</a:t>
            </a:r>
          </a:p>
        </p:txBody>
      </p:sp>
      <p:sp>
        <p:nvSpPr>
          <p:cNvPr id="3" name="Slide Number Placeholder 2"/>
          <p:cNvSpPr>
            <a:spLocks noGrp="1"/>
          </p:cNvSpPr>
          <p:nvPr>
            <p:ph type="sldNum" sz="quarter" idx="12"/>
          </p:nvPr>
        </p:nvSpPr>
        <p:spPr/>
        <p:txBody>
          <a:bodyPr/>
          <a:lstStyle/>
          <a:p>
            <a:fld id="{8C34694D-99A2-49EB-BC1C-8CF90986025F}" type="slidenum">
              <a:rPr lang="en-US" smtClean="0"/>
              <a:pPr/>
              <a:t>2</a:t>
            </a:fld>
            <a:endParaRPr lang="en-US" dirty="0"/>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Managing Chronic Health Conditions in Schools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tx1"/>
                </a:solidFill>
                <a:effectLst/>
                <a:latin typeface="Arial" panose="020B0604020202020204" pitchFamily="34" charset="0"/>
                <a:hlinkClick r:id="rId4"/>
              </a:rPr>
              <a:t>minus</a:t>
            </a:r>
            <a:r>
              <a:rPr kumimoji="0" lang="en-US" altLang="en-US" sz="1800" b="0" i="0" u="none" strike="noStrike" cap="none" normalizeH="0" baseline="0">
                <a:ln>
                  <a:noFill/>
                </a:ln>
                <a:solidFill>
                  <a:schemeClr val="tx1"/>
                </a:solidFill>
                <a:effectLst/>
                <a:latin typeface="Arial" panose="020B0604020202020204" pitchFamily="34" charset="0"/>
                <a:hlinkClick r:id="rId4"/>
              </a:rPr>
              <a:t>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Related Pages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rPr>
              <a:t>About 25% of children in the United States aged 2 to 8 years have a chronic health condition such as asthma, obesity, other physical conditions, and behavior/learning problems.</a:t>
            </a:r>
            <a:r>
              <a:rPr kumimoji="0" lang="en-US" altLang="en-US" sz="1000" b="0" i="0" u="none" strike="noStrike" cap="none" normalizeH="0" baseline="30000">
                <a:ln>
                  <a:noFill/>
                </a:ln>
                <a:solidFill>
                  <a:schemeClr val="tx1"/>
                </a:solidFill>
                <a:effectLst/>
                <a:latin typeface="Arial" panose="020B0604020202020204" pitchFamily="34" charset="0"/>
              </a:rPr>
              <a:t>1</a:t>
            </a:r>
            <a:r>
              <a:rPr kumimoji="0" lang="en-US" altLang="en-US" sz="1000" b="0" i="0" u="none" strike="noStrike" cap="none" normalizeH="0" baseline="0">
                <a:ln>
                  <a:noFill/>
                </a:ln>
                <a:solidFill>
                  <a:schemeClr val="tx1"/>
                </a:solidFill>
                <a:effectLst/>
                <a:latin typeface="Arial" panose="020B0604020202020204" pitchFamily="34" charset="0"/>
              </a:rPr>
              <a:t> The healthcare needs of children with chronic illness can be complex and continuous and includes both daily management and addressing potential emergencies.</a:t>
            </a:r>
            <a:endParaRPr kumimoji="0" lang="en-US" altLang="en-US" sz="14200" b="0" i="0" u="none" strike="noStrike" cap="none" normalizeH="0" baseline="0">
              <a:ln>
                <a:noFill/>
              </a:ln>
              <a:solidFill>
                <a:schemeClr val="tx1"/>
              </a:solidFill>
              <a:effectLst/>
              <a:latin typeface="Arial" panose="020B0604020202020204" pitchFamily="34" charset="0"/>
            </a:endParaRPr>
          </a:p>
        </p:txBody>
      </p:sp>
      <p:pic>
        <p:nvPicPr>
          <p:cNvPr id="1026" name="Picture 2" descr="Managing Chronic Health Conditions in Schools b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4084"/>
            <a:ext cx="9144000" cy="1659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733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0482" name="Picture 3" descr="medical_HD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 y="304800"/>
            <a:ext cx="7316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4"/>
          <p:cNvSpPr txBox="1">
            <a:spLocks noChangeArrowheads="1"/>
          </p:cNvSpPr>
          <p:nvPr/>
        </p:nvSpPr>
        <p:spPr bwMode="auto">
          <a:xfrm>
            <a:off x="685800" y="1828800"/>
            <a:ext cx="8153400" cy="437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baseline="-25000">
                <a:solidFill>
                  <a:schemeClr val="tx1"/>
                </a:solidFill>
                <a:latin typeface="Arial" panose="020B0604020202020204" pitchFamily="34" charset="0"/>
                <a:ea typeface="ＭＳ Ｐゴシック" panose="020B0600070205080204" pitchFamily="34" charset="-128"/>
              </a:defRPr>
            </a:lvl1pPr>
            <a:lvl2pPr marL="742950" indent="-285750">
              <a:defRPr baseline="-25000">
                <a:solidFill>
                  <a:schemeClr val="tx1"/>
                </a:solidFill>
                <a:latin typeface="Arial" panose="020B0604020202020204" pitchFamily="34" charset="0"/>
                <a:ea typeface="ＭＳ Ｐゴシック" panose="020B0600070205080204" pitchFamily="34" charset="-128"/>
              </a:defRPr>
            </a:lvl2pPr>
            <a:lvl3pPr marL="1143000" indent="-228600">
              <a:defRPr baseline="-25000">
                <a:solidFill>
                  <a:schemeClr val="tx1"/>
                </a:solidFill>
                <a:latin typeface="Arial" panose="020B0604020202020204" pitchFamily="34" charset="0"/>
                <a:ea typeface="ＭＳ Ｐゴシック" panose="020B0600070205080204" pitchFamily="34" charset="-128"/>
              </a:defRPr>
            </a:lvl3pPr>
            <a:lvl4pPr marL="1600200" indent="-228600">
              <a:defRPr baseline="-25000">
                <a:solidFill>
                  <a:schemeClr val="tx1"/>
                </a:solidFill>
                <a:latin typeface="Arial" panose="020B0604020202020204" pitchFamily="34" charset="0"/>
                <a:ea typeface="ＭＳ Ｐゴシック" panose="020B0600070205080204" pitchFamily="34" charset="-128"/>
              </a:defRPr>
            </a:lvl4pPr>
            <a:lvl5pPr marL="2057400" indent="-228600">
              <a:defRPr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pPr>
              <a:lnSpc>
                <a:spcPct val="110000"/>
              </a:lnSpc>
            </a:pPr>
            <a:r>
              <a:rPr lang="en-US" altLang="en-US" sz="2200" baseline="0">
                <a:solidFill>
                  <a:srgbClr val="3A3A3A"/>
                </a:solidFill>
                <a:latin typeface="Lucida Grande" pitchFamily="96" charset="0"/>
              </a:rPr>
              <a:t>Students with asthma in afterschool  programs</a:t>
            </a:r>
          </a:p>
          <a:p>
            <a:pPr>
              <a:lnSpc>
                <a:spcPct val="110000"/>
              </a:lnSpc>
            </a:pPr>
            <a:r>
              <a:rPr lang="en-US" altLang="en-US" baseline="0">
                <a:solidFill>
                  <a:srgbClr val="FC8715"/>
                </a:solidFill>
              </a:rPr>
              <a:t>•••</a:t>
            </a:r>
            <a:r>
              <a:rPr lang="en-US" altLang="en-US" baseline="0">
                <a:solidFill>
                  <a:srgbClr val="3A3A3A"/>
                </a:solidFill>
                <a:latin typeface="Lucida Grande" pitchFamily="96" charset="0"/>
              </a:rPr>
              <a:t> </a:t>
            </a:r>
            <a:r>
              <a:rPr lang="en-US" altLang="en-US" sz="1700" baseline="0">
                <a:solidFill>
                  <a:srgbClr val="3A3A3A"/>
                </a:solidFill>
                <a:latin typeface="Lucida Grande" pitchFamily="96" charset="0"/>
              </a:rPr>
              <a:t>Students with known asthma may need to take their </a:t>
            </a:r>
          </a:p>
          <a:p>
            <a:pPr>
              <a:lnSpc>
                <a:spcPct val="110000"/>
              </a:lnSpc>
            </a:pPr>
            <a:r>
              <a:rPr lang="en-US" altLang="en-US" sz="1700" baseline="0">
                <a:solidFill>
                  <a:srgbClr val="3A3A3A"/>
                </a:solidFill>
                <a:latin typeface="Lucida Grande" pitchFamily="96" charset="0"/>
              </a:rPr>
              <a:t>       medications when experiencing asthma symptoms.</a:t>
            </a:r>
          </a:p>
          <a:p>
            <a:pPr>
              <a:lnSpc>
                <a:spcPct val="110000"/>
              </a:lnSpc>
            </a:pPr>
            <a:r>
              <a:rPr lang="en-US" altLang="en-US" baseline="0">
                <a:solidFill>
                  <a:srgbClr val="FC8715"/>
                </a:solidFill>
              </a:rPr>
              <a:t>•••</a:t>
            </a:r>
            <a:r>
              <a:rPr lang="en-US" altLang="en-US" baseline="0">
                <a:solidFill>
                  <a:srgbClr val="3A3A3A"/>
                </a:solidFill>
                <a:latin typeface="Lucida Grande" pitchFamily="96" charset="0"/>
              </a:rPr>
              <a:t> </a:t>
            </a:r>
            <a:r>
              <a:rPr lang="en-US" altLang="en-US" sz="1700" baseline="0">
                <a:solidFill>
                  <a:srgbClr val="3A3A3A"/>
                </a:solidFill>
                <a:latin typeface="Lucida Grande" pitchFamily="96" charset="0"/>
              </a:rPr>
              <a:t>If child has medication in class (self-carry law allows </a:t>
            </a:r>
          </a:p>
          <a:p>
            <a:pPr>
              <a:lnSpc>
                <a:spcPct val="110000"/>
              </a:lnSpc>
            </a:pPr>
            <a:r>
              <a:rPr lang="en-US" altLang="en-US" sz="1700" baseline="0">
                <a:solidFill>
                  <a:srgbClr val="3A3A3A"/>
                </a:solidFill>
                <a:latin typeface="Lucida Grande" pitchFamily="96" charset="0"/>
              </a:rPr>
              <a:t>       this), administer and notify parent</a:t>
            </a:r>
          </a:p>
          <a:p>
            <a:pPr>
              <a:lnSpc>
                <a:spcPct val="110000"/>
              </a:lnSpc>
            </a:pPr>
            <a:r>
              <a:rPr lang="en-US" altLang="en-US" sz="1700" baseline="0">
                <a:solidFill>
                  <a:srgbClr val="3A3A3A"/>
                </a:solidFill>
                <a:latin typeface="Lucida Grande" pitchFamily="96" charset="0"/>
              </a:rPr>
              <a:t>       Make sure the student is taking his/her inhaler properly</a:t>
            </a:r>
          </a:p>
          <a:p>
            <a:pPr>
              <a:lnSpc>
                <a:spcPct val="110000"/>
              </a:lnSpc>
            </a:pPr>
            <a:r>
              <a:rPr lang="en-US" altLang="en-US" sz="1000" baseline="0">
                <a:solidFill>
                  <a:srgbClr val="3A3A3A"/>
                </a:solidFill>
                <a:latin typeface="Lucida Grande" pitchFamily="96" charset="0"/>
              </a:rPr>
              <a:t>              </a:t>
            </a:r>
          </a:p>
          <a:p>
            <a:pPr>
              <a:lnSpc>
                <a:spcPct val="110000"/>
              </a:lnSpc>
            </a:pPr>
            <a:r>
              <a:rPr lang="en-US" altLang="en-US" sz="2200" baseline="0">
                <a:solidFill>
                  <a:srgbClr val="3A3A3A"/>
                </a:solidFill>
                <a:latin typeface="Lucida Grande" pitchFamily="96" charset="0"/>
              </a:rPr>
              <a:t>Preventing asthma episodes during exercise</a:t>
            </a:r>
            <a:r>
              <a:rPr lang="en-US" altLang="en-US" sz="1700" baseline="0">
                <a:solidFill>
                  <a:srgbClr val="3A3A3A"/>
                </a:solidFill>
                <a:latin typeface="Lucida Grande" pitchFamily="96" charset="0"/>
              </a:rPr>
              <a:t> </a:t>
            </a:r>
          </a:p>
          <a:p>
            <a:pPr>
              <a:lnSpc>
                <a:spcPct val="110000"/>
              </a:lnSpc>
            </a:pPr>
            <a:r>
              <a:rPr lang="en-US" altLang="en-US" baseline="0">
                <a:solidFill>
                  <a:srgbClr val="FC8715"/>
                </a:solidFill>
              </a:rPr>
              <a:t>•••</a:t>
            </a:r>
            <a:r>
              <a:rPr lang="en-US" altLang="en-US" baseline="0">
                <a:solidFill>
                  <a:srgbClr val="3A3A3A"/>
                </a:solidFill>
                <a:latin typeface="Lucida Grande" pitchFamily="96" charset="0"/>
              </a:rPr>
              <a:t> Some students need to use </a:t>
            </a:r>
            <a:r>
              <a:rPr lang="en-US" altLang="en-US" sz="1700" baseline="0">
                <a:solidFill>
                  <a:srgbClr val="3A3A3A"/>
                </a:solidFill>
                <a:latin typeface="Lucida Grande" pitchFamily="96" charset="0"/>
              </a:rPr>
              <a:t> quick relief medication (albuterol) </a:t>
            </a:r>
            <a:br>
              <a:rPr lang="en-US" altLang="en-US" sz="1700" baseline="0">
                <a:solidFill>
                  <a:srgbClr val="3A3A3A"/>
                </a:solidFill>
                <a:latin typeface="Lucida Grande" pitchFamily="96" charset="0"/>
              </a:rPr>
            </a:br>
            <a:r>
              <a:rPr lang="en-US" altLang="en-US" sz="1700" baseline="0">
                <a:solidFill>
                  <a:srgbClr val="3A3A3A"/>
                </a:solidFill>
                <a:latin typeface="Lucida Grande" pitchFamily="96" charset="0"/>
              </a:rPr>
              <a:t>      15 minutes prior to activity.  Follow your asthma action plan</a:t>
            </a:r>
          </a:p>
          <a:p>
            <a:pPr>
              <a:lnSpc>
                <a:spcPct val="110000"/>
              </a:lnSpc>
            </a:pPr>
            <a:r>
              <a:rPr lang="en-US" altLang="en-US" baseline="0">
                <a:solidFill>
                  <a:srgbClr val="FC8715"/>
                </a:solidFill>
              </a:rPr>
              <a:t>•••</a:t>
            </a:r>
            <a:r>
              <a:rPr lang="en-US" altLang="en-US" baseline="0">
                <a:solidFill>
                  <a:srgbClr val="3A3A3A"/>
                </a:solidFill>
                <a:latin typeface="Lucida Grande" pitchFamily="96" charset="0"/>
              </a:rPr>
              <a:t> </a:t>
            </a:r>
            <a:r>
              <a:rPr lang="en-US" altLang="en-US" sz="1700" baseline="0">
                <a:solidFill>
                  <a:srgbClr val="3A3A3A"/>
                </a:solidFill>
                <a:latin typeface="Lucida Grande" pitchFamily="96" charset="0"/>
              </a:rPr>
              <a:t>Keep quick relief inhaler available and accessible during </a:t>
            </a:r>
          </a:p>
          <a:p>
            <a:pPr>
              <a:lnSpc>
                <a:spcPct val="110000"/>
              </a:lnSpc>
            </a:pPr>
            <a:r>
              <a:rPr lang="en-US" altLang="en-US" sz="1700" baseline="0">
                <a:solidFill>
                  <a:srgbClr val="3A3A3A"/>
                </a:solidFill>
                <a:latin typeface="Lucida Grande" pitchFamily="96" charset="0"/>
              </a:rPr>
              <a:t>       activity/physical education class.</a:t>
            </a:r>
          </a:p>
          <a:p>
            <a:pPr>
              <a:lnSpc>
                <a:spcPct val="110000"/>
              </a:lnSpc>
            </a:pPr>
            <a:r>
              <a:rPr lang="en-US" altLang="en-US" baseline="0">
                <a:solidFill>
                  <a:srgbClr val="FC8715"/>
                </a:solidFill>
              </a:rPr>
              <a:t>•••</a:t>
            </a:r>
            <a:r>
              <a:rPr lang="en-US" altLang="en-US" baseline="0">
                <a:solidFill>
                  <a:srgbClr val="3A3A3A"/>
                </a:solidFill>
                <a:latin typeface="Lucida Grande" pitchFamily="96" charset="0"/>
              </a:rPr>
              <a:t> </a:t>
            </a:r>
            <a:r>
              <a:rPr lang="en-US" altLang="en-US" sz="1700" baseline="0">
                <a:solidFill>
                  <a:srgbClr val="3A3A3A"/>
                </a:solidFill>
                <a:latin typeface="Lucida Grande" pitchFamily="96" charset="0"/>
              </a:rPr>
              <a:t>If symptoms occur during activity, stop exercise </a:t>
            </a:r>
          </a:p>
          <a:p>
            <a:pPr>
              <a:lnSpc>
                <a:spcPct val="110000"/>
              </a:lnSpc>
            </a:pPr>
            <a:r>
              <a:rPr lang="en-US" altLang="en-US" sz="1700" baseline="0">
                <a:solidFill>
                  <a:srgbClr val="3A3A3A"/>
                </a:solidFill>
                <a:latin typeface="Lucida Grande" pitchFamily="96" charset="0"/>
              </a:rPr>
              <a:t>       and utilize quick relief medication, if necessary.</a:t>
            </a:r>
            <a:endParaRPr lang="en-US" altLang="en-US" sz="2400" baseline="0">
              <a:latin typeface="Lucida Grande" pitchFamily="96" charset="0"/>
            </a:endParaRPr>
          </a:p>
          <a:p>
            <a:endParaRPr lang="en-US" altLang="en-US" sz="1200"/>
          </a:p>
        </p:txBody>
      </p:sp>
    </p:spTree>
    <p:extLst>
      <p:ext uri="{BB962C8B-B14F-4D97-AF65-F5344CB8AC3E}">
        <p14:creationId xmlns:p14="http://schemas.microsoft.com/office/powerpoint/2010/main" val="1180215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57200" y="1828800"/>
            <a:ext cx="7543800" cy="4161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baseline="-25000">
                <a:solidFill>
                  <a:schemeClr val="tx1"/>
                </a:solidFill>
                <a:latin typeface="Arial" panose="020B0604020202020204" pitchFamily="34" charset="0"/>
                <a:ea typeface="ＭＳ Ｐゴシック" panose="020B0600070205080204" pitchFamily="34" charset="-128"/>
              </a:defRPr>
            </a:lvl1pPr>
            <a:lvl2pPr marL="742950" indent="-285750">
              <a:defRPr baseline="-25000">
                <a:solidFill>
                  <a:schemeClr val="tx1"/>
                </a:solidFill>
                <a:latin typeface="Arial" panose="020B0604020202020204" pitchFamily="34" charset="0"/>
                <a:ea typeface="ＭＳ Ｐゴシック" panose="020B0600070205080204" pitchFamily="34" charset="-128"/>
              </a:defRPr>
            </a:lvl2pPr>
            <a:lvl3pPr marL="1143000" indent="-228600">
              <a:defRPr baseline="-25000">
                <a:solidFill>
                  <a:schemeClr val="tx1"/>
                </a:solidFill>
                <a:latin typeface="Arial" panose="020B0604020202020204" pitchFamily="34" charset="0"/>
                <a:ea typeface="ＭＳ Ｐゴシック" panose="020B0600070205080204" pitchFamily="34" charset="-128"/>
              </a:defRPr>
            </a:lvl3pPr>
            <a:lvl4pPr marL="1600200" indent="-228600">
              <a:defRPr baseline="-25000">
                <a:solidFill>
                  <a:schemeClr val="tx1"/>
                </a:solidFill>
                <a:latin typeface="Arial" panose="020B0604020202020204" pitchFamily="34" charset="0"/>
                <a:ea typeface="ＭＳ Ｐゴシック" panose="020B0600070205080204" pitchFamily="34" charset="-128"/>
              </a:defRPr>
            </a:lvl4pPr>
            <a:lvl5pPr marL="2057400" indent="-228600">
              <a:defRPr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r>
              <a:rPr lang="en-US" altLang="en-US" sz="2200" baseline="0" dirty="0">
                <a:solidFill>
                  <a:srgbClr val="3A3A3A"/>
                </a:solidFill>
                <a:latin typeface="Lucida Grande" pitchFamily="96" charset="0"/>
              </a:rPr>
              <a:t>For an asthma emergency:</a:t>
            </a:r>
            <a:endParaRPr lang="en-US" altLang="en-US" sz="1700" baseline="0" dirty="0">
              <a:solidFill>
                <a:srgbClr val="3A3A3A"/>
              </a:solidFill>
              <a:latin typeface="Lucida Grande" pitchFamily="96" charset="0"/>
            </a:endParaRPr>
          </a:p>
          <a:p>
            <a:r>
              <a:rPr lang="en-US" altLang="en-US" sz="1700" baseline="0" dirty="0">
                <a:solidFill>
                  <a:srgbClr val="3A3A3A"/>
                </a:solidFill>
                <a:latin typeface="Lucida Grande" pitchFamily="96" charset="0"/>
              </a:rPr>
              <a:t>Always stay calm, keep student upright, </a:t>
            </a:r>
            <a:br>
              <a:rPr lang="en-US" altLang="en-US" sz="1700" baseline="0" dirty="0">
                <a:solidFill>
                  <a:srgbClr val="3A3A3A"/>
                </a:solidFill>
                <a:latin typeface="Lucida Grande" pitchFamily="96" charset="0"/>
              </a:rPr>
            </a:br>
            <a:r>
              <a:rPr lang="en-US" altLang="en-US" sz="1700" baseline="0" dirty="0">
                <a:solidFill>
                  <a:srgbClr val="3A3A3A"/>
                </a:solidFill>
                <a:latin typeface="Lucida Grande" pitchFamily="96" charset="0"/>
              </a:rPr>
              <a:t>and don't leave the student alone!</a:t>
            </a:r>
            <a:endParaRPr lang="en-US" altLang="en-US" sz="2400" baseline="0" dirty="0">
              <a:solidFill>
                <a:srgbClr val="000000"/>
              </a:solidFill>
              <a:latin typeface="Lucida Grande" pitchFamily="96" charset="0"/>
            </a:endParaRPr>
          </a:p>
          <a:p>
            <a:pPr>
              <a:lnSpc>
                <a:spcPct val="80000"/>
              </a:lnSpc>
            </a:pPr>
            <a:endParaRPr lang="en-US" altLang="en-US" sz="1700" baseline="0" dirty="0">
              <a:solidFill>
                <a:srgbClr val="FC8715"/>
              </a:solidFill>
              <a:latin typeface="Lucida Grande" pitchFamily="96" charset="0"/>
            </a:endParaRPr>
          </a:p>
          <a:p>
            <a:r>
              <a:rPr lang="en-US" altLang="en-US" sz="2200" b="1" baseline="0" dirty="0">
                <a:solidFill>
                  <a:srgbClr val="FC8715"/>
                </a:solidFill>
                <a:latin typeface="Lucida Grande" pitchFamily="96" charset="0"/>
              </a:rPr>
              <a:t>Call 911</a:t>
            </a:r>
            <a:r>
              <a:rPr lang="en-US" altLang="en-US" sz="1700" baseline="0" dirty="0">
                <a:solidFill>
                  <a:srgbClr val="3A3A3A"/>
                </a:solidFill>
                <a:latin typeface="Lucida Grande" pitchFamily="96" charset="0"/>
              </a:rPr>
              <a:t> if student is having an asthma emergency and has no quick relief medication.</a:t>
            </a:r>
          </a:p>
          <a:p>
            <a:pPr>
              <a:lnSpc>
                <a:spcPct val="80000"/>
              </a:lnSpc>
            </a:pPr>
            <a:endParaRPr lang="en-US" altLang="en-US" sz="1700" baseline="0" dirty="0">
              <a:solidFill>
                <a:srgbClr val="FC8715"/>
              </a:solidFill>
              <a:latin typeface="Lucida Grande" pitchFamily="96" charset="0"/>
            </a:endParaRPr>
          </a:p>
          <a:p>
            <a:r>
              <a:rPr lang="en-US" altLang="en-US" sz="2200" b="1" baseline="0" dirty="0">
                <a:solidFill>
                  <a:srgbClr val="FC8715"/>
                </a:solidFill>
                <a:latin typeface="Lucida Grande" pitchFamily="96" charset="0"/>
              </a:rPr>
              <a:t>Call 911</a:t>
            </a:r>
            <a:r>
              <a:rPr lang="en-US" altLang="en-US" sz="1700" baseline="0" dirty="0">
                <a:solidFill>
                  <a:srgbClr val="3A3A3A"/>
                </a:solidFill>
                <a:latin typeface="Lucida Grande" pitchFamily="96" charset="0"/>
              </a:rPr>
              <a:t> if student is having an asthma emergency and is unable to control it with their quick relief medication (continued shortness of breath, straining to breathe, symptoms getting worse).</a:t>
            </a:r>
          </a:p>
          <a:p>
            <a:pPr>
              <a:lnSpc>
                <a:spcPct val="80000"/>
              </a:lnSpc>
            </a:pPr>
            <a:endParaRPr lang="en-US" altLang="en-US" sz="1700" baseline="0" dirty="0">
              <a:solidFill>
                <a:srgbClr val="FC8715"/>
              </a:solidFill>
              <a:latin typeface="Lucida Grande" pitchFamily="96" charset="0"/>
            </a:endParaRPr>
          </a:p>
          <a:p>
            <a:r>
              <a:rPr lang="en-US" altLang="en-US" sz="2200" b="1" baseline="0" dirty="0">
                <a:solidFill>
                  <a:srgbClr val="FC8715"/>
                </a:solidFill>
                <a:latin typeface="Lucida Grande" pitchFamily="96" charset="0"/>
              </a:rPr>
              <a:t>Call 911</a:t>
            </a:r>
            <a:r>
              <a:rPr lang="en-US" altLang="en-US" sz="1700" baseline="0" dirty="0">
                <a:solidFill>
                  <a:srgbClr val="3A3A3A"/>
                </a:solidFill>
                <a:latin typeface="Lucida Grande" pitchFamily="96" charset="0"/>
              </a:rPr>
              <a:t> immediately if a student can't walk or talk, or a student's lips or nails are blue.</a:t>
            </a:r>
          </a:p>
          <a:p>
            <a:pPr>
              <a:lnSpc>
                <a:spcPct val="80000"/>
              </a:lnSpc>
            </a:pPr>
            <a:endParaRPr lang="en-US" altLang="en-US" sz="1700" baseline="0" dirty="0">
              <a:solidFill>
                <a:srgbClr val="FC8715"/>
              </a:solidFill>
              <a:latin typeface="Lucida Grande" pitchFamily="96" charset="0"/>
            </a:endParaRPr>
          </a:p>
          <a:p>
            <a:r>
              <a:rPr lang="en-US" altLang="en-US" sz="2000" b="1" baseline="0" dirty="0">
                <a:solidFill>
                  <a:srgbClr val="3A3A3A"/>
                </a:solidFill>
                <a:latin typeface="Lucida Grande" pitchFamily="96" charset="0"/>
              </a:rPr>
              <a:t>Remember, never leave the student alone!</a:t>
            </a:r>
          </a:p>
        </p:txBody>
      </p:sp>
      <p:pic>
        <p:nvPicPr>
          <p:cNvPr id="22531" name="Picture 8" descr="emergency_HD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 y="304800"/>
            <a:ext cx="7316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5836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838200" y="2057400"/>
            <a:ext cx="6934200" cy="369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baseline="-25000">
                <a:solidFill>
                  <a:schemeClr val="tx1"/>
                </a:solidFill>
                <a:latin typeface="Arial" panose="020B0604020202020204" pitchFamily="34" charset="0"/>
                <a:ea typeface="ＭＳ Ｐゴシック" panose="020B0600070205080204" pitchFamily="34" charset="-128"/>
              </a:defRPr>
            </a:lvl1pPr>
            <a:lvl2pPr marL="742950" indent="-285750">
              <a:defRPr baseline="-25000">
                <a:solidFill>
                  <a:schemeClr val="tx1"/>
                </a:solidFill>
                <a:latin typeface="Arial" panose="020B0604020202020204" pitchFamily="34" charset="0"/>
                <a:ea typeface="ＭＳ Ｐゴシック" panose="020B0600070205080204" pitchFamily="34" charset="-128"/>
              </a:defRPr>
            </a:lvl2pPr>
            <a:lvl3pPr marL="1143000" indent="-228600">
              <a:defRPr baseline="-25000">
                <a:solidFill>
                  <a:schemeClr val="tx1"/>
                </a:solidFill>
                <a:latin typeface="Arial" panose="020B0604020202020204" pitchFamily="34" charset="0"/>
                <a:ea typeface="ＭＳ Ｐゴシック" panose="020B0600070205080204" pitchFamily="34" charset="-128"/>
              </a:defRPr>
            </a:lvl3pPr>
            <a:lvl4pPr marL="1600200" indent="-228600">
              <a:defRPr baseline="-25000">
                <a:solidFill>
                  <a:schemeClr val="tx1"/>
                </a:solidFill>
                <a:latin typeface="Arial" panose="020B0604020202020204" pitchFamily="34" charset="0"/>
                <a:ea typeface="ＭＳ Ｐゴシック" panose="020B0600070205080204" pitchFamily="34" charset="-128"/>
              </a:defRPr>
            </a:lvl4pPr>
            <a:lvl5pPr marL="2057400" indent="-228600">
              <a:defRPr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pPr>
              <a:lnSpc>
                <a:spcPct val="110000"/>
              </a:lnSpc>
            </a:pPr>
            <a:r>
              <a:rPr lang="en-US" altLang="en-US" sz="2200" baseline="0">
                <a:solidFill>
                  <a:srgbClr val="3A3A3A"/>
                </a:solidFill>
                <a:latin typeface="Lucida Grande" pitchFamily="96" charset="0"/>
              </a:rPr>
              <a:t>What Afterschool Programs Can Do to </a:t>
            </a:r>
            <a:br>
              <a:rPr lang="en-US" altLang="en-US" sz="2200" baseline="0">
                <a:solidFill>
                  <a:srgbClr val="3A3A3A"/>
                </a:solidFill>
                <a:latin typeface="Lucida Grande" pitchFamily="96" charset="0"/>
              </a:rPr>
            </a:br>
            <a:r>
              <a:rPr lang="en-US" altLang="en-US" sz="2200" baseline="0">
                <a:solidFill>
                  <a:srgbClr val="3A3A3A"/>
                </a:solidFill>
                <a:latin typeface="Lucida Grande" pitchFamily="96" charset="0"/>
              </a:rPr>
              <a:t>Reduce Asthma Triggers:</a:t>
            </a:r>
            <a:endParaRPr lang="en-US" altLang="en-US" sz="1700" baseline="0">
              <a:solidFill>
                <a:srgbClr val="3A3A3A"/>
              </a:solidFill>
              <a:latin typeface="Lucida Grande" pitchFamily="96" charset="0"/>
            </a:endParaRPr>
          </a:p>
          <a:p>
            <a:pPr>
              <a:lnSpc>
                <a:spcPct val="50000"/>
              </a:lnSpc>
            </a:pPr>
            <a:endParaRPr lang="en-US" altLang="en-US" sz="1700" baseline="0">
              <a:solidFill>
                <a:srgbClr val="FC8715"/>
              </a:solidFill>
              <a:latin typeface="Lucida Grande" pitchFamily="96" charset="0"/>
            </a:endParaRPr>
          </a:p>
          <a:p>
            <a:pPr>
              <a:lnSpc>
                <a:spcPct val="120000"/>
              </a:lnSpc>
            </a:pPr>
            <a:r>
              <a:rPr lang="en-US" altLang="en-US" sz="1700" baseline="0">
                <a:solidFill>
                  <a:srgbClr val="FC8715"/>
                </a:solidFill>
              </a:rPr>
              <a:t>•••</a:t>
            </a:r>
            <a:r>
              <a:rPr lang="en-US" altLang="en-US" sz="1700" baseline="0">
                <a:solidFill>
                  <a:srgbClr val="3A3A3A"/>
                </a:solidFill>
                <a:latin typeface="Lucida Grande" pitchFamily="96" charset="0"/>
              </a:rPr>
              <a:t> Keep Heating, Ventilation, and Air Conditioning system </a:t>
            </a:r>
          </a:p>
          <a:p>
            <a:pPr>
              <a:lnSpc>
                <a:spcPct val="120000"/>
              </a:lnSpc>
            </a:pPr>
            <a:r>
              <a:rPr lang="en-US" altLang="en-US" sz="1700" baseline="0">
                <a:solidFill>
                  <a:srgbClr val="3A3A3A"/>
                </a:solidFill>
                <a:latin typeface="Lucida Grande" pitchFamily="96" charset="0"/>
              </a:rPr>
              <a:t>       (HVAC) running when people are in the room.</a:t>
            </a:r>
          </a:p>
          <a:p>
            <a:pPr>
              <a:lnSpc>
                <a:spcPct val="120000"/>
              </a:lnSpc>
            </a:pPr>
            <a:r>
              <a:rPr lang="en-US" altLang="en-US" sz="1700" baseline="0">
                <a:solidFill>
                  <a:srgbClr val="FC8715"/>
                </a:solidFill>
              </a:rPr>
              <a:t>•••   Make sure  to avoid extremely cold weather (below zero)</a:t>
            </a:r>
            <a:endParaRPr lang="en-US" altLang="en-US" sz="1700" baseline="0">
              <a:solidFill>
                <a:srgbClr val="3A3A3A"/>
              </a:solidFill>
              <a:latin typeface="Lucida Grande" pitchFamily="96" charset="0"/>
            </a:endParaRPr>
          </a:p>
          <a:p>
            <a:pPr>
              <a:lnSpc>
                <a:spcPct val="120000"/>
              </a:lnSpc>
            </a:pPr>
            <a:r>
              <a:rPr lang="en-US" altLang="en-US" sz="1700" baseline="0">
                <a:solidFill>
                  <a:srgbClr val="FC8715"/>
                </a:solidFill>
              </a:rPr>
              <a:t>•••</a:t>
            </a:r>
            <a:r>
              <a:rPr lang="en-US" altLang="en-US" sz="1700" baseline="0">
                <a:solidFill>
                  <a:srgbClr val="3A3A3A"/>
                </a:solidFill>
                <a:latin typeface="Lucida Grande" pitchFamily="96" charset="0"/>
              </a:rPr>
              <a:t> Keep building free of condensation, mold/mildew and </a:t>
            </a:r>
          </a:p>
          <a:p>
            <a:pPr>
              <a:lnSpc>
                <a:spcPct val="120000"/>
              </a:lnSpc>
            </a:pPr>
            <a:r>
              <a:rPr lang="en-US" altLang="en-US" sz="1700" baseline="0">
                <a:solidFill>
                  <a:srgbClr val="3A3A3A"/>
                </a:solidFill>
                <a:latin typeface="Lucida Grande" pitchFamily="96" charset="0"/>
              </a:rPr>
              <a:t>      maintain average zone for humidity.</a:t>
            </a:r>
          </a:p>
          <a:p>
            <a:pPr>
              <a:lnSpc>
                <a:spcPct val="120000"/>
              </a:lnSpc>
            </a:pPr>
            <a:r>
              <a:rPr lang="en-US" altLang="en-US" sz="1700" baseline="0">
                <a:solidFill>
                  <a:srgbClr val="FC8715"/>
                </a:solidFill>
              </a:rPr>
              <a:t>•••</a:t>
            </a:r>
            <a:r>
              <a:rPr lang="en-US" altLang="en-US" sz="1700" baseline="0">
                <a:solidFill>
                  <a:srgbClr val="3A3A3A"/>
                </a:solidFill>
                <a:latin typeface="Lucida Grande" pitchFamily="96" charset="0"/>
              </a:rPr>
              <a:t> Avoid scented products (Plug-Ins, air fresheners, </a:t>
            </a:r>
            <a:r>
              <a:rPr lang="en-US" altLang="en-US" sz="1700" baseline="0">
                <a:latin typeface="Lucida Grande" pitchFamily="96" charset="0"/>
              </a:rPr>
              <a:t> </a:t>
            </a:r>
          </a:p>
          <a:p>
            <a:pPr>
              <a:lnSpc>
                <a:spcPct val="120000"/>
              </a:lnSpc>
            </a:pPr>
            <a:r>
              <a:rPr lang="en-US" altLang="en-US" sz="1700" baseline="0">
                <a:latin typeface="Lucida Grande" pitchFamily="96" charset="0"/>
              </a:rPr>
              <a:t>      </a:t>
            </a:r>
            <a:r>
              <a:rPr lang="en-US" altLang="en-US" sz="1700" baseline="0">
                <a:solidFill>
                  <a:srgbClr val="3A3A3A"/>
                </a:solidFill>
                <a:latin typeface="Lucida Grande" pitchFamily="96" charset="0"/>
              </a:rPr>
              <a:t>cleaning products, perfumes, etc.)</a:t>
            </a:r>
            <a:endParaRPr lang="en-US" altLang="en-US" sz="1600" baseline="0">
              <a:solidFill>
                <a:srgbClr val="3A3A3A"/>
              </a:solidFill>
              <a:latin typeface="Lucida Grande" pitchFamily="96" charset="0"/>
            </a:endParaRPr>
          </a:p>
          <a:p>
            <a:pPr>
              <a:lnSpc>
                <a:spcPct val="120000"/>
              </a:lnSpc>
            </a:pPr>
            <a:endParaRPr lang="en-US" altLang="en-US" sz="1600" baseline="0">
              <a:solidFill>
                <a:srgbClr val="3A3A3A"/>
              </a:solidFill>
              <a:latin typeface="Lucida Grande" pitchFamily="96" charset="0"/>
            </a:endParaRPr>
          </a:p>
          <a:p>
            <a:pPr>
              <a:lnSpc>
                <a:spcPct val="110000"/>
              </a:lnSpc>
            </a:pPr>
            <a:endParaRPr lang="en-US" altLang="en-US" sz="1600" baseline="0">
              <a:solidFill>
                <a:srgbClr val="3A3A3A"/>
              </a:solidFill>
              <a:latin typeface="Lucida Grande" pitchFamily="96" charset="0"/>
            </a:endParaRPr>
          </a:p>
        </p:txBody>
      </p:sp>
      <p:pic>
        <p:nvPicPr>
          <p:cNvPr id="24579" name="Picture 3" descr="enviornt_HD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 y="304800"/>
            <a:ext cx="7316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9140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838200" y="2133600"/>
            <a:ext cx="7620000" cy="3990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baseline="-25000">
                <a:solidFill>
                  <a:schemeClr val="tx1"/>
                </a:solidFill>
                <a:latin typeface="Arial" panose="020B0604020202020204" pitchFamily="34" charset="0"/>
                <a:ea typeface="ＭＳ Ｐゴシック" panose="020B0600070205080204" pitchFamily="34" charset="-128"/>
              </a:defRPr>
            </a:lvl1pPr>
            <a:lvl2pPr marL="742950" indent="-285750">
              <a:defRPr baseline="-25000">
                <a:solidFill>
                  <a:schemeClr val="tx1"/>
                </a:solidFill>
                <a:latin typeface="Arial" panose="020B0604020202020204" pitchFamily="34" charset="0"/>
                <a:ea typeface="ＭＳ Ｐゴシック" panose="020B0600070205080204" pitchFamily="34" charset="-128"/>
              </a:defRPr>
            </a:lvl2pPr>
            <a:lvl3pPr marL="1143000" indent="-228600">
              <a:defRPr baseline="-25000">
                <a:solidFill>
                  <a:schemeClr val="tx1"/>
                </a:solidFill>
                <a:latin typeface="Arial" panose="020B0604020202020204" pitchFamily="34" charset="0"/>
                <a:ea typeface="ＭＳ Ｐゴシック" panose="020B0600070205080204" pitchFamily="34" charset="-128"/>
              </a:defRPr>
            </a:lvl3pPr>
            <a:lvl4pPr marL="1600200" indent="-228600">
              <a:defRPr baseline="-25000">
                <a:solidFill>
                  <a:schemeClr val="tx1"/>
                </a:solidFill>
                <a:latin typeface="Arial" panose="020B0604020202020204" pitchFamily="34" charset="0"/>
                <a:ea typeface="ＭＳ Ｐゴシック" panose="020B0600070205080204" pitchFamily="34" charset="-128"/>
              </a:defRPr>
            </a:lvl4pPr>
            <a:lvl5pPr marL="2057400" indent="-228600">
              <a:defRPr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pPr>
              <a:lnSpc>
                <a:spcPct val="110000"/>
              </a:lnSpc>
            </a:pPr>
            <a:r>
              <a:rPr lang="en-US" altLang="en-US" sz="2200" baseline="0" dirty="0">
                <a:solidFill>
                  <a:srgbClr val="3A3A3A"/>
                </a:solidFill>
                <a:latin typeface="Lucida Grande" pitchFamily="96" charset="0"/>
              </a:rPr>
              <a:t>What Schools/Afterschool Programs Can Do to </a:t>
            </a:r>
            <a:br>
              <a:rPr lang="en-US" altLang="en-US" sz="2200" baseline="0" dirty="0">
                <a:solidFill>
                  <a:srgbClr val="3A3A3A"/>
                </a:solidFill>
                <a:latin typeface="Lucida Grande" pitchFamily="96" charset="0"/>
              </a:rPr>
            </a:br>
            <a:r>
              <a:rPr lang="en-US" altLang="en-US" sz="2200" baseline="0" dirty="0">
                <a:solidFill>
                  <a:srgbClr val="3A3A3A"/>
                </a:solidFill>
                <a:latin typeface="Lucida Grande" pitchFamily="96" charset="0"/>
              </a:rPr>
              <a:t>Reduce Asthma Triggers (Continued):</a:t>
            </a:r>
            <a:endParaRPr lang="en-US" altLang="en-US" sz="1700" baseline="0" dirty="0">
              <a:solidFill>
                <a:srgbClr val="3A3A3A"/>
              </a:solidFill>
              <a:latin typeface="Lucida Grande" pitchFamily="96" charset="0"/>
            </a:endParaRPr>
          </a:p>
          <a:p>
            <a:pPr>
              <a:lnSpc>
                <a:spcPct val="50000"/>
              </a:lnSpc>
            </a:pPr>
            <a:endParaRPr lang="en-US" altLang="en-US" sz="1700" baseline="0" dirty="0">
              <a:solidFill>
                <a:srgbClr val="FC8715"/>
              </a:solidFill>
              <a:latin typeface="Lucida Grande" pitchFamily="96" charset="0"/>
            </a:endParaRPr>
          </a:p>
          <a:p>
            <a:pPr>
              <a:lnSpc>
                <a:spcPct val="120000"/>
              </a:lnSpc>
            </a:pPr>
            <a:r>
              <a:rPr lang="en-US" altLang="en-US" sz="1700" baseline="0" dirty="0">
                <a:solidFill>
                  <a:srgbClr val="FC8715"/>
                </a:solidFill>
              </a:rPr>
              <a:t>•••</a:t>
            </a:r>
            <a:r>
              <a:rPr lang="en-US" altLang="en-US" sz="1700" baseline="0" dirty="0">
                <a:solidFill>
                  <a:srgbClr val="3A3A3A"/>
                </a:solidFill>
                <a:latin typeface="Lucida Grande" pitchFamily="96" charset="0"/>
              </a:rPr>
              <a:t> Minimize clutter and store art supplies and cleaning </a:t>
            </a:r>
          </a:p>
          <a:p>
            <a:pPr>
              <a:lnSpc>
                <a:spcPct val="120000"/>
              </a:lnSpc>
            </a:pPr>
            <a:r>
              <a:rPr lang="en-US" altLang="en-US" sz="1700" baseline="0" dirty="0">
                <a:solidFill>
                  <a:srgbClr val="3A3A3A"/>
                </a:solidFill>
                <a:latin typeface="Lucida Grande" pitchFamily="96" charset="0"/>
              </a:rPr>
              <a:t>       supplies in closed containers.</a:t>
            </a:r>
          </a:p>
          <a:p>
            <a:pPr>
              <a:lnSpc>
                <a:spcPct val="120000"/>
              </a:lnSpc>
            </a:pPr>
            <a:r>
              <a:rPr lang="en-US" altLang="en-US" sz="1700" baseline="0" dirty="0">
                <a:solidFill>
                  <a:srgbClr val="FC8715"/>
                </a:solidFill>
              </a:rPr>
              <a:t>•••</a:t>
            </a:r>
            <a:r>
              <a:rPr lang="en-US" altLang="en-US" sz="1700" baseline="0" dirty="0">
                <a:solidFill>
                  <a:srgbClr val="3A3A3A"/>
                </a:solidFill>
                <a:latin typeface="Lucida Grande" pitchFamily="96" charset="0"/>
              </a:rPr>
              <a:t> Clean classrooms daily, remove trash, and keep free of </a:t>
            </a:r>
          </a:p>
          <a:p>
            <a:pPr>
              <a:lnSpc>
                <a:spcPct val="120000"/>
              </a:lnSpc>
            </a:pPr>
            <a:r>
              <a:rPr lang="en-US" altLang="en-US" sz="1700" baseline="0" dirty="0">
                <a:solidFill>
                  <a:srgbClr val="3A3A3A"/>
                </a:solidFill>
                <a:latin typeface="Lucida Grande" pitchFamily="96" charset="0"/>
              </a:rPr>
              <a:t>       pests and vermin.</a:t>
            </a:r>
          </a:p>
          <a:p>
            <a:pPr>
              <a:lnSpc>
                <a:spcPct val="120000"/>
              </a:lnSpc>
            </a:pPr>
            <a:r>
              <a:rPr lang="en-US" altLang="en-US" sz="1700" baseline="0" dirty="0">
                <a:solidFill>
                  <a:srgbClr val="FC8715"/>
                </a:solidFill>
              </a:rPr>
              <a:t>•••</a:t>
            </a:r>
            <a:r>
              <a:rPr lang="en-US" altLang="en-US" sz="1700" baseline="0" dirty="0">
                <a:solidFill>
                  <a:srgbClr val="3A3A3A"/>
                </a:solidFill>
                <a:latin typeface="Lucida Grande" pitchFamily="96" charset="0"/>
              </a:rPr>
              <a:t> Minimize use of carpets and increase use of tile and </a:t>
            </a:r>
          </a:p>
          <a:p>
            <a:pPr>
              <a:lnSpc>
                <a:spcPct val="120000"/>
              </a:lnSpc>
            </a:pPr>
            <a:r>
              <a:rPr lang="en-US" altLang="en-US" sz="1700" baseline="0" dirty="0">
                <a:solidFill>
                  <a:srgbClr val="3A3A3A"/>
                </a:solidFill>
                <a:latin typeface="Lucida Grande" pitchFamily="96" charset="0"/>
              </a:rPr>
              <a:t>       hardwood floors.</a:t>
            </a:r>
          </a:p>
          <a:p>
            <a:pPr>
              <a:lnSpc>
                <a:spcPct val="120000"/>
              </a:lnSpc>
            </a:pPr>
            <a:r>
              <a:rPr lang="en-US" altLang="en-US" sz="1700" baseline="0" dirty="0">
                <a:solidFill>
                  <a:srgbClr val="FC8715"/>
                </a:solidFill>
              </a:rPr>
              <a:t>•••</a:t>
            </a:r>
            <a:r>
              <a:rPr lang="en-US" altLang="en-US" sz="1700" baseline="0" dirty="0">
                <a:solidFill>
                  <a:srgbClr val="3A3A3A"/>
                </a:solidFill>
                <a:latin typeface="Lucida Grande" pitchFamily="96" charset="0"/>
              </a:rPr>
              <a:t> Use fake or low allergen plants.</a:t>
            </a:r>
          </a:p>
          <a:p>
            <a:pPr>
              <a:lnSpc>
                <a:spcPct val="120000"/>
              </a:lnSpc>
            </a:pPr>
            <a:r>
              <a:rPr lang="en-US" altLang="en-US" sz="1300" baseline="0" dirty="0">
                <a:solidFill>
                  <a:srgbClr val="3A3A3A"/>
                </a:solidFill>
                <a:latin typeface="Lucida Grande" pitchFamily="96" charset="0"/>
              </a:rPr>
              <a:t>         See http://calasthma.org/resources/show_resource/448/</a:t>
            </a:r>
            <a:endParaRPr lang="en-US" altLang="en-US" sz="1700" baseline="0" dirty="0">
              <a:solidFill>
                <a:srgbClr val="3A3A3A"/>
              </a:solidFill>
              <a:latin typeface="Lucida Grande" pitchFamily="96" charset="0"/>
            </a:endParaRPr>
          </a:p>
          <a:p>
            <a:pPr>
              <a:lnSpc>
                <a:spcPct val="120000"/>
              </a:lnSpc>
            </a:pPr>
            <a:r>
              <a:rPr lang="en-US" altLang="en-US" sz="1700" baseline="0" dirty="0">
                <a:solidFill>
                  <a:srgbClr val="FC8715"/>
                </a:solidFill>
              </a:rPr>
              <a:t>•••</a:t>
            </a:r>
            <a:r>
              <a:rPr lang="en-US" altLang="en-US" sz="1700" baseline="0" dirty="0">
                <a:solidFill>
                  <a:srgbClr val="3A3A3A"/>
                </a:solidFill>
                <a:latin typeface="Lucida Grande" pitchFamily="96" charset="0"/>
              </a:rPr>
              <a:t> Have a </a:t>
            </a:r>
            <a:r>
              <a:rPr lang="en-US" altLang="en-US" sz="1700" baseline="0" dirty="0">
                <a:solidFill>
                  <a:srgbClr val="3A3A3A"/>
                </a:solidFill>
              </a:rPr>
              <a:t>“</a:t>
            </a:r>
            <a:r>
              <a:rPr lang="en-US" altLang="en-US" sz="1700" baseline="0" dirty="0">
                <a:solidFill>
                  <a:srgbClr val="3A3A3A"/>
                </a:solidFill>
                <a:latin typeface="Lucida Grande" pitchFamily="96" charset="0"/>
              </a:rPr>
              <a:t>no pets allowed</a:t>
            </a:r>
            <a:r>
              <a:rPr lang="en-US" altLang="en-US" sz="1700" baseline="0" dirty="0">
                <a:solidFill>
                  <a:srgbClr val="3A3A3A"/>
                </a:solidFill>
              </a:rPr>
              <a:t>”</a:t>
            </a:r>
            <a:r>
              <a:rPr lang="en-US" altLang="en-US" sz="1700" baseline="0" dirty="0">
                <a:solidFill>
                  <a:srgbClr val="3A3A3A"/>
                </a:solidFill>
                <a:latin typeface="Lucida Grande" pitchFamily="96" charset="0"/>
              </a:rPr>
              <a:t> rule or minimize exposure.</a:t>
            </a:r>
            <a:endParaRPr lang="en-US" altLang="en-US" sz="1600" baseline="0" dirty="0">
              <a:solidFill>
                <a:srgbClr val="3A3A3A"/>
              </a:solidFill>
              <a:latin typeface="Lucida Grande" pitchFamily="96" charset="0"/>
            </a:endParaRPr>
          </a:p>
          <a:p>
            <a:pPr>
              <a:lnSpc>
                <a:spcPct val="110000"/>
              </a:lnSpc>
            </a:pPr>
            <a:endParaRPr lang="en-US" altLang="en-US" sz="1600" baseline="0" dirty="0">
              <a:solidFill>
                <a:srgbClr val="3A3A3A"/>
              </a:solidFill>
              <a:latin typeface="Lucida Grande" pitchFamily="96" charset="0"/>
            </a:endParaRPr>
          </a:p>
        </p:txBody>
      </p:sp>
      <p:pic>
        <p:nvPicPr>
          <p:cNvPr id="26627" name="Picture 5" descr="enviornt_HD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304800"/>
            <a:ext cx="7316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2000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7650" name="Picture 4" descr="Tools4Schools_Checklist-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 y="1143000"/>
            <a:ext cx="458427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6" descr="enviornt_HD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8600" y="304800"/>
            <a:ext cx="7316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7"/>
          <p:cNvSpPr txBox="1">
            <a:spLocks noChangeArrowheads="1"/>
          </p:cNvSpPr>
          <p:nvPr/>
        </p:nvSpPr>
        <p:spPr bwMode="auto">
          <a:xfrm>
            <a:off x="4953000" y="1600200"/>
            <a:ext cx="3733800" cy="323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baseline="-25000">
                <a:solidFill>
                  <a:schemeClr val="tx1"/>
                </a:solidFill>
                <a:latin typeface="Arial" panose="020B0604020202020204" pitchFamily="34" charset="0"/>
                <a:ea typeface="ＭＳ Ｐゴシック" panose="020B0600070205080204" pitchFamily="34" charset="-128"/>
              </a:defRPr>
            </a:lvl1pPr>
            <a:lvl2pPr marL="742950" indent="-285750">
              <a:defRPr baseline="-25000">
                <a:solidFill>
                  <a:schemeClr val="tx1"/>
                </a:solidFill>
                <a:latin typeface="Arial" panose="020B0604020202020204" pitchFamily="34" charset="0"/>
                <a:ea typeface="ＭＳ Ｐゴシック" panose="020B0600070205080204" pitchFamily="34" charset="-128"/>
              </a:defRPr>
            </a:lvl2pPr>
            <a:lvl3pPr marL="1143000" indent="-228600">
              <a:defRPr baseline="-25000">
                <a:solidFill>
                  <a:schemeClr val="tx1"/>
                </a:solidFill>
                <a:latin typeface="Arial" panose="020B0604020202020204" pitchFamily="34" charset="0"/>
                <a:ea typeface="ＭＳ Ｐゴシック" panose="020B0600070205080204" pitchFamily="34" charset="-128"/>
              </a:defRPr>
            </a:lvl3pPr>
            <a:lvl4pPr marL="1600200" indent="-228600">
              <a:defRPr baseline="-25000">
                <a:solidFill>
                  <a:schemeClr val="tx1"/>
                </a:solidFill>
                <a:latin typeface="Arial" panose="020B0604020202020204" pitchFamily="34" charset="0"/>
                <a:ea typeface="ＭＳ Ｐゴシック" panose="020B0600070205080204" pitchFamily="34" charset="-128"/>
              </a:defRPr>
            </a:lvl4pPr>
            <a:lvl5pPr marL="2057400" indent="-228600">
              <a:defRPr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r>
              <a:rPr lang="en-US" altLang="en-US" sz="2200" baseline="0">
                <a:solidFill>
                  <a:srgbClr val="3A3A3A"/>
                </a:solidFill>
                <a:latin typeface="Lucida Grande" pitchFamily="96" charset="0"/>
              </a:rPr>
              <a:t>Do a walkthrough to review your  after school environment.</a:t>
            </a:r>
            <a:endParaRPr lang="en-US" altLang="en-US" sz="1700" baseline="0">
              <a:solidFill>
                <a:srgbClr val="3A3A3A"/>
              </a:solidFill>
              <a:latin typeface="Lucida Grande" pitchFamily="96" charset="0"/>
            </a:endParaRPr>
          </a:p>
          <a:p>
            <a:endParaRPr lang="en-US" altLang="en-US" sz="1700" baseline="0">
              <a:solidFill>
                <a:srgbClr val="3A3A3A"/>
              </a:solidFill>
              <a:latin typeface="Lucida Grande" pitchFamily="96" charset="0"/>
            </a:endParaRPr>
          </a:p>
          <a:p>
            <a:r>
              <a:rPr lang="en-US" altLang="en-US" sz="1700" baseline="0">
                <a:solidFill>
                  <a:srgbClr val="3A3A3A"/>
                </a:solidFill>
                <a:latin typeface="Lucida Grande" pitchFamily="96" charset="0"/>
              </a:rPr>
              <a:t>This is an example of an Indoor Air Quality (IAQ) checklist that programs can use to review their classrooms and other facilities.</a:t>
            </a:r>
          </a:p>
          <a:p>
            <a:endParaRPr lang="en-US" altLang="en-US" sz="1700" baseline="0">
              <a:solidFill>
                <a:srgbClr val="3A3A3A"/>
              </a:solidFill>
              <a:latin typeface="Lucida Grande" pitchFamily="96" charset="0"/>
            </a:endParaRPr>
          </a:p>
          <a:p>
            <a:r>
              <a:rPr lang="en-US" altLang="en-US" sz="1200" baseline="0">
                <a:solidFill>
                  <a:srgbClr val="3A3A3A"/>
                </a:solidFill>
                <a:latin typeface="Lucida Grande" pitchFamily="96" charset="0"/>
              </a:rPr>
              <a:t>Source: U.S. Environment Protection Agency</a:t>
            </a:r>
            <a:r>
              <a:rPr lang="en-US" altLang="en-US" sz="1200" baseline="0">
                <a:solidFill>
                  <a:srgbClr val="3A3A3A"/>
                </a:solidFill>
              </a:rPr>
              <a:t>’</a:t>
            </a:r>
            <a:r>
              <a:rPr lang="en-US" altLang="en-US" sz="1200" baseline="0">
                <a:solidFill>
                  <a:srgbClr val="3A3A3A"/>
                </a:solidFill>
                <a:latin typeface="Lucida Grande" pitchFamily="96" charset="0"/>
              </a:rPr>
              <a:t>s Tools for Schools Program</a:t>
            </a:r>
          </a:p>
          <a:p>
            <a:r>
              <a:rPr lang="en-US" altLang="en-US" sz="1200" baseline="0">
                <a:solidFill>
                  <a:srgbClr val="3A3A3A"/>
                </a:solidFill>
                <a:latin typeface="Lucida Grande" pitchFamily="96" charset="0"/>
              </a:rPr>
              <a:t>http://www.epa.gov/iaq/schools/</a:t>
            </a:r>
          </a:p>
        </p:txBody>
      </p:sp>
    </p:spTree>
    <p:extLst>
      <p:ext uri="{BB962C8B-B14F-4D97-AF65-F5344CB8AC3E}">
        <p14:creationId xmlns:p14="http://schemas.microsoft.com/office/powerpoint/2010/main" val="514037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4114800" y="1676400"/>
            <a:ext cx="4724400" cy="3630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baseline="-25000">
                <a:solidFill>
                  <a:schemeClr val="tx1"/>
                </a:solidFill>
                <a:latin typeface="Arial" panose="020B0604020202020204" pitchFamily="34" charset="0"/>
                <a:ea typeface="ＭＳ Ｐゴシック" panose="020B0600070205080204" pitchFamily="34" charset="-128"/>
              </a:defRPr>
            </a:lvl1pPr>
            <a:lvl2pPr marL="742950" indent="-285750">
              <a:defRPr baseline="-25000">
                <a:solidFill>
                  <a:schemeClr val="tx1"/>
                </a:solidFill>
                <a:latin typeface="Arial" panose="020B0604020202020204" pitchFamily="34" charset="0"/>
                <a:ea typeface="ＭＳ Ｐゴシック" panose="020B0600070205080204" pitchFamily="34" charset="-128"/>
              </a:defRPr>
            </a:lvl2pPr>
            <a:lvl3pPr marL="1143000" indent="-228600">
              <a:defRPr baseline="-25000">
                <a:solidFill>
                  <a:schemeClr val="tx1"/>
                </a:solidFill>
                <a:latin typeface="Arial" panose="020B0604020202020204" pitchFamily="34" charset="0"/>
                <a:ea typeface="ＭＳ Ｐゴシック" panose="020B0600070205080204" pitchFamily="34" charset="-128"/>
              </a:defRPr>
            </a:lvl3pPr>
            <a:lvl4pPr marL="1600200" indent="-228600">
              <a:defRPr baseline="-25000">
                <a:solidFill>
                  <a:schemeClr val="tx1"/>
                </a:solidFill>
                <a:latin typeface="Arial" panose="020B0604020202020204" pitchFamily="34" charset="0"/>
                <a:ea typeface="ＭＳ Ｐゴシック" panose="020B0600070205080204" pitchFamily="34" charset="-128"/>
              </a:defRPr>
            </a:lvl4pPr>
            <a:lvl5pPr marL="2057400" indent="-228600">
              <a:defRPr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pPr>
              <a:lnSpc>
                <a:spcPct val="110000"/>
              </a:lnSpc>
            </a:pPr>
            <a:r>
              <a:rPr lang="en-US" altLang="en-US" sz="2200" baseline="0">
                <a:solidFill>
                  <a:srgbClr val="3A3A3A"/>
                </a:solidFill>
                <a:latin typeface="Lucida Grande" pitchFamily="96" charset="0"/>
              </a:rPr>
              <a:t>Asthma Action Plans </a:t>
            </a:r>
          </a:p>
          <a:p>
            <a:pPr>
              <a:lnSpc>
                <a:spcPct val="110000"/>
              </a:lnSpc>
            </a:pPr>
            <a:r>
              <a:rPr lang="en-US" altLang="en-US" sz="1700" baseline="0">
                <a:solidFill>
                  <a:srgbClr val="3A3A3A"/>
                </a:solidFill>
                <a:latin typeface="Lucida Grande" pitchFamily="96" charset="0"/>
              </a:rPr>
              <a:t>Ideally, every student with asthma has a plan on file with their afterschool program from their doctor and parent/guardian that indicates their:</a:t>
            </a:r>
          </a:p>
          <a:p>
            <a:pPr>
              <a:lnSpc>
                <a:spcPct val="110000"/>
              </a:lnSpc>
            </a:pPr>
            <a:r>
              <a:rPr lang="en-US" altLang="en-US" sz="1700" baseline="0">
                <a:solidFill>
                  <a:srgbClr val="3A3A3A"/>
                </a:solidFill>
                <a:latin typeface="Lucida Grande" pitchFamily="96" charset="0"/>
              </a:rPr>
              <a:t>	 </a:t>
            </a:r>
            <a:r>
              <a:rPr lang="en-US" altLang="en-US" sz="1700" baseline="0">
                <a:solidFill>
                  <a:srgbClr val="FC8715"/>
                </a:solidFill>
              </a:rPr>
              <a:t>•••</a:t>
            </a:r>
            <a:r>
              <a:rPr lang="en-US" altLang="en-US" sz="1700" baseline="0">
                <a:solidFill>
                  <a:srgbClr val="3A3A3A"/>
                </a:solidFill>
                <a:latin typeface="Lucida Grande" pitchFamily="96" charset="0"/>
              </a:rPr>
              <a:t> asthma diagnosis</a:t>
            </a:r>
          </a:p>
          <a:p>
            <a:pPr>
              <a:lnSpc>
                <a:spcPct val="110000"/>
              </a:lnSpc>
            </a:pPr>
            <a:r>
              <a:rPr lang="en-US" altLang="en-US" sz="1700" baseline="0">
                <a:solidFill>
                  <a:srgbClr val="3A3A3A"/>
                </a:solidFill>
                <a:latin typeface="Lucida Grande" pitchFamily="96" charset="0"/>
              </a:rPr>
              <a:t>	 </a:t>
            </a:r>
            <a:r>
              <a:rPr lang="en-US" altLang="en-US" sz="1700" baseline="0">
                <a:solidFill>
                  <a:srgbClr val="FC8715"/>
                </a:solidFill>
              </a:rPr>
              <a:t>•••</a:t>
            </a:r>
            <a:r>
              <a:rPr lang="en-US" altLang="en-US" sz="1700" baseline="0">
                <a:solidFill>
                  <a:srgbClr val="3A3A3A"/>
                </a:solidFill>
                <a:latin typeface="Lucida Grande" pitchFamily="96" charset="0"/>
              </a:rPr>
              <a:t> medication plan</a:t>
            </a:r>
          </a:p>
          <a:p>
            <a:pPr>
              <a:lnSpc>
                <a:spcPct val="110000"/>
              </a:lnSpc>
            </a:pPr>
            <a:r>
              <a:rPr lang="en-US" altLang="en-US" sz="1700" baseline="0">
                <a:solidFill>
                  <a:srgbClr val="3A3A3A"/>
                </a:solidFill>
                <a:latin typeface="Lucida Grande" pitchFamily="96" charset="0"/>
              </a:rPr>
              <a:t>	 </a:t>
            </a:r>
            <a:r>
              <a:rPr lang="en-US" altLang="en-US" sz="1700" baseline="0">
                <a:solidFill>
                  <a:srgbClr val="FC8715"/>
                </a:solidFill>
              </a:rPr>
              <a:t>•••</a:t>
            </a:r>
            <a:r>
              <a:rPr lang="en-US" altLang="en-US" sz="1700" baseline="0">
                <a:solidFill>
                  <a:srgbClr val="3A3A3A"/>
                </a:solidFill>
                <a:latin typeface="Lucida Grande" pitchFamily="96" charset="0"/>
              </a:rPr>
              <a:t> triggers</a:t>
            </a:r>
          </a:p>
          <a:p>
            <a:pPr>
              <a:lnSpc>
                <a:spcPct val="110000"/>
              </a:lnSpc>
            </a:pPr>
            <a:r>
              <a:rPr lang="en-US" altLang="en-US" sz="1700" baseline="0">
                <a:solidFill>
                  <a:srgbClr val="3A3A3A"/>
                </a:solidFill>
                <a:latin typeface="Lucida Grande" pitchFamily="96" charset="0"/>
              </a:rPr>
              <a:t>	 </a:t>
            </a:r>
            <a:r>
              <a:rPr lang="en-US" altLang="en-US" sz="1700" baseline="0">
                <a:solidFill>
                  <a:srgbClr val="FC8715"/>
                </a:solidFill>
              </a:rPr>
              <a:t>•••</a:t>
            </a:r>
            <a:r>
              <a:rPr lang="en-US" altLang="en-US" sz="1700" baseline="0">
                <a:solidFill>
                  <a:srgbClr val="3A3A3A"/>
                </a:solidFill>
                <a:latin typeface="Lucida Grande" pitchFamily="96" charset="0"/>
              </a:rPr>
              <a:t> emergency information </a:t>
            </a:r>
          </a:p>
          <a:p>
            <a:pPr>
              <a:lnSpc>
                <a:spcPct val="110000"/>
              </a:lnSpc>
            </a:pPr>
            <a:endParaRPr lang="en-US" altLang="en-US" sz="1700" baseline="0">
              <a:solidFill>
                <a:srgbClr val="3A3A3A"/>
              </a:solidFill>
              <a:latin typeface="Lucida Grande" pitchFamily="96" charset="0"/>
            </a:endParaRPr>
          </a:p>
          <a:p>
            <a:pPr>
              <a:lnSpc>
                <a:spcPct val="110000"/>
              </a:lnSpc>
            </a:pPr>
            <a:r>
              <a:rPr lang="en-US" altLang="en-US" sz="1700" baseline="0">
                <a:solidFill>
                  <a:srgbClr val="3A3A3A"/>
                </a:solidFill>
                <a:latin typeface="Lucida Grande" pitchFamily="96" charset="0"/>
              </a:rPr>
              <a:t>Ask the parent to provide you the </a:t>
            </a:r>
            <a:br>
              <a:rPr lang="en-US" altLang="en-US" sz="1700" baseline="0">
                <a:solidFill>
                  <a:srgbClr val="3A3A3A"/>
                </a:solidFill>
                <a:latin typeface="Lucida Grande" pitchFamily="96" charset="0"/>
              </a:rPr>
            </a:br>
            <a:r>
              <a:rPr lang="en-US" altLang="en-US" sz="1700" baseline="0">
                <a:solidFill>
                  <a:srgbClr val="3A3A3A"/>
                </a:solidFill>
                <a:latin typeface="Lucida Grande" pitchFamily="96" charset="0"/>
              </a:rPr>
              <a:t>Asthma Action Plans they use in school for your afterschool program</a:t>
            </a:r>
            <a:endParaRPr lang="en-US" altLang="en-US" sz="2400" baseline="0"/>
          </a:p>
        </p:txBody>
      </p:sp>
      <p:pic>
        <p:nvPicPr>
          <p:cNvPr id="29699" name="Picture 5" descr="AsthmaActionPlan-1"/>
          <p:cNvPicPr>
            <a:picLocks noChangeAspect="1" noChangeArrowheads="1"/>
          </p:cNvPicPr>
          <p:nvPr/>
        </p:nvPicPr>
        <p:blipFill>
          <a:blip r:embed="rId4" cstate="email">
            <a:extLst>
              <a:ext uri="{28A0092B-C50C-407E-A947-70E740481C1C}">
                <a14:useLocalDpi xmlns:a14="http://schemas.microsoft.com/office/drawing/2010/main" val="0"/>
              </a:ext>
            </a:extLst>
          </a:blip>
          <a:srcRect t="5882"/>
          <a:stretch>
            <a:fillRect/>
          </a:stretch>
        </p:blipFill>
        <p:spPr bwMode="auto">
          <a:xfrm>
            <a:off x="114300" y="773540"/>
            <a:ext cx="3886200" cy="511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8"/>
          <p:cNvSpPr>
            <a:spLocks noChangeArrowheads="1"/>
          </p:cNvSpPr>
          <p:nvPr/>
        </p:nvSpPr>
        <p:spPr bwMode="auto">
          <a:xfrm>
            <a:off x="533400" y="1219200"/>
            <a:ext cx="33528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baseline="-25000">
                <a:solidFill>
                  <a:schemeClr val="tx1"/>
                </a:solidFill>
                <a:latin typeface="Arial" panose="020B0604020202020204" pitchFamily="34" charset="0"/>
                <a:ea typeface="ＭＳ Ｐゴシック" panose="020B0600070205080204" pitchFamily="34" charset="-128"/>
              </a:defRPr>
            </a:lvl1pPr>
            <a:lvl2pPr marL="742950" indent="-285750">
              <a:defRPr baseline="-25000">
                <a:solidFill>
                  <a:schemeClr val="tx1"/>
                </a:solidFill>
                <a:latin typeface="Arial" panose="020B0604020202020204" pitchFamily="34" charset="0"/>
                <a:ea typeface="ＭＳ Ｐゴシック" panose="020B0600070205080204" pitchFamily="34" charset="-128"/>
              </a:defRPr>
            </a:lvl2pPr>
            <a:lvl3pPr marL="1143000" indent="-228600">
              <a:defRPr baseline="-25000">
                <a:solidFill>
                  <a:schemeClr val="tx1"/>
                </a:solidFill>
                <a:latin typeface="Arial" panose="020B0604020202020204" pitchFamily="34" charset="0"/>
                <a:ea typeface="ＭＳ Ｐゴシック" panose="020B0600070205080204" pitchFamily="34" charset="-128"/>
              </a:defRPr>
            </a:lvl3pPr>
            <a:lvl4pPr marL="1600200" indent="-228600">
              <a:defRPr baseline="-25000">
                <a:solidFill>
                  <a:schemeClr val="tx1"/>
                </a:solidFill>
                <a:latin typeface="Arial" panose="020B0604020202020204" pitchFamily="34" charset="0"/>
                <a:ea typeface="ＭＳ Ｐゴシック" panose="020B0600070205080204" pitchFamily="34" charset="-128"/>
              </a:defRPr>
            </a:lvl4pPr>
            <a:lvl5pPr marL="2057400" indent="-228600">
              <a:defRPr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r>
              <a:rPr lang="en-US" altLang="en-US" sz="4400" b="1" baseline="0">
                <a:solidFill>
                  <a:srgbClr val="FC8715"/>
                </a:solidFill>
                <a:latin typeface="Lucida Grande" pitchFamily="96" charset="0"/>
              </a:rPr>
              <a:t>EXAMPLE</a:t>
            </a:r>
          </a:p>
        </p:txBody>
      </p:sp>
    </p:spTree>
    <p:extLst>
      <p:ext uri="{BB962C8B-B14F-4D97-AF65-F5344CB8AC3E}">
        <p14:creationId xmlns:p14="http://schemas.microsoft.com/office/powerpoint/2010/main" val="3723057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63561"/>
          </a:xfrm>
        </p:spPr>
        <p:txBody>
          <a:bodyPr>
            <a:normAutofit/>
          </a:bodyPr>
          <a:lstStyle/>
          <a:p>
            <a:r>
              <a:rPr lang="en-US" sz="3200" dirty="0">
                <a:solidFill>
                  <a:schemeClr val="tx1"/>
                </a:solidFill>
              </a:rPr>
              <a:t>Food Allergies</a:t>
            </a:r>
          </a:p>
        </p:txBody>
      </p:sp>
      <p:sp>
        <p:nvSpPr>
          <p:cNvPr id="3" name="Text Placeholder 2"/>
          <p:cNvSpPr>
            <a:spLocks noGrp="1"/>
          </p:cNvSpPr>
          <p:nvPr>
            <p:ph type="body" sz="quarter" idx="10"/>
          </p:nvPr>
        </p:nvSpPr>
        <p:spPr>
          <a:xfrm>
            <a:off x="609600" y="1049867"/>
            <a:ext cx="8229600" cy="5539317"/>
          </a:xfrm>
        </p:spPr>
        <p:txBody>
          <a:bodyPr>
            <a:normAutofit/>
          </a:bodyPr>
          <a:lstStyle/>
          <a:p>
            <a:endParaRPr lang="en-US" sz="2400" dirty="0">
              <a:solidFill>
                <a:schemeClr val="tx1"/>
              </a:solidFill>
            </a:endParaRPr>
          </a:p>
          <a:p>
            <a:r>
              <a:rPr lang="en-US" sz="2400" dirty="0">
                <a:solidFill>
                  <a:schemeClr val="tx1"/>
                </a:solidFill>
              </a:rPr>
              <a:t>What foods cause allergic reactions?</a:t>
            </a:r>
          </a:p>
          <a:p>
            <a:r>
              <a:rPr lang="en-US" sz="2400" dirty="0">
                <a:solidFill>
                  <a:schemeClr val="tx1"/>
                </a:solidFill>
              </a:rPr>
              <a:t>Food allergies occur when the body's immune system overreacts to substances in food you have eaten, </a:t>
            </a:r>
          </a:p>
          <a:p>
            <a:r>
              <a:rPr lang="en-US" sz="2400" dirty="0">
                <a:solidFill>
                  <a:schemeClr val="tx1"/>
                </a:solidFill>
              </a:rPr>
              <a:t>triggering an allergic reaction. Food allergies are more common in young children than in adults. </a:t>
            </a:r>
          </a:p>
          <a:p>
            <a:r>
              <a:rPr lang="en-US" sz="2400" dirty="0">
                <a:solidFill>
                  <a:schemeClr val="tx1"/>
                </a:solidFill>
              </a:rPr>
              <a:t>Milk, </a:t>
            </a:r>
            <a:r>
              <a:rPr lang="en-US" sz="2400" b="1" dirty="0">
                <a:solidFill>
                  <a:schemeClr val="tx1"/>
                </a:solidFill>
              </a:rPr>
              <a:t>eggs</a:t>
            </a:r>
            <a:r>
              <a:rPr lang="en-US" sz="2400" dirty="0">
                <a:solidFill>
                  <a:schemeClr val="tx1"/>
                </a:solidFill>
              </a:rPr>
              <a:t>, peanuts, tree nuts, </a:t>
            </a:r>
            <a:r>
              <a:rPr lang="en-US" sz="2400" b="1" dirty="0">
                <a:solidFill>
                  <a:schemeClr val="tx1"/>
                </a:solidFill>
              </a:rPr>
              <a:t>fish</a:t>
            </a:r>
            <a:r>
              <a:rPr lang="en-US" sz="2400" dirty="0">
                <a:solidFill>
                  <a:schemeClr val="tx1"/>
                </a:solidFill>
              </a:rPr>
              <a:t>,</a:t>
            </a:r>
          </a:p>
          <a:p>
            <a:r>
              <a:rPr lang="en-US" sz="2400" dirty="0">
                <a:solidFill>
                  <a:schemeClr val="tx1"/>
                </a:solidFill>
              </a:rPr>
              <a:t> </a:t>
            </a:r>
            <a:r>
              <a:rPr lang="en-US" sz="2400" b="1" dirty="0">
                <a:solidFill>
                  <a:schemeClr val="tx1"/>
                </a:solidFill>
              </a:rPr>
              <a:t>shellfish</a:t>
            </a:r>
            <a:r>
              <a:rPr lang="en-US" sz="2400" dirty="0">
                <a:solidFill>
                  <a:schemeClr val="tx1"/>
                </a:solidFill>
              </a:rPr>
              <a:t>, wheat, and soy cause most problems in children</a:t>
            </a:r>
          </a:p>
        </p:txBody>
      </p:sp>
    </p:spTree>
    <p:extLst>
      <p:ext uri="{BB962C8B-B14F-4D97-AF65-F5344CB8AC3E}">
        <p14:creationId xmlns:p14="http://schemas.microsoft.com/office/powerpoint/2010/main" val="266569133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1"/>
                </a:solidFill>
              </a:rPr>
              <a:t>Life Threatening Allergies</a:t>
            </a:r>
          </a:p>
        </p:txBody>
      </p:sp>
      <p:sp>
        <p:nvSpPr>
          <p:cNvPr id="3" name="Text Placeholder 2"/>
          <p:cNvSpPr>
            <a:spLocks noGrp="1"/>
          </p:cNvSpPr>
          <p:nvPr>
            <p:ph type="body" sz="quarter" idx="10"/>
          </p:nvPr>
        </p:nvSpPr>
        <p:spPr>
          <a:xfrm>
            <a:off x="457200" y="1634066"/>
            <a:ext cx="8229600" cy="4095751"/>
          </a:xfrm>
        </p:spPr>
        <p:txBody>
          <a:bodyPr>
            <a:noAutofit/>
          </a:bodyPr>
          <a:lstStyle/>
          <a:p>
            <a:r>
              <a:rPr lang="en-US" dirty="0">
                <a:solidFill>
                  <a:schemeClr val="tx1"/>
                </a:solidFill>
              </a:rPr>
              <a:t>Ask parents to provide you with an allergy care plan</a:t>
            </a:r>
          </a:p>
          <a:p>
            <a:r>
              <a:rPr lang="en-US" dirty="0">
                <a:solidFill>
                  <a:schemeClr val="tx1"/>
                </a:solidFill>
              </a:rPr>
              <a:t>Know what the child’s allergy is and let all staff that work with the student be aware of food allergies</a:t>
            </a:r>
          </a:p>
          <a:p>
            <a:r>
              <a:rPr lang="en-US" dirty="0">
                <a:solidFill>
                  <a:schemeClr val="tx1"/>
                </a:solidFill>
              </a:rPr>
              <a:t>Make sure to have a plan for alternative snacks, let parents know if you are serving snack that their child cannot eat, so they can bring in a non-allergy alternative</a:t>
            </a:r>
          </a:p>
          <a:p>
            <a:r>
              <a:rPr lang="en-US" dirty="0">
                <a:solidFill>
                  <a:schemeClr val="tx1"/>
                </a:solidFill>
              </a:rPr>
              <a:t>Know the signs of anaphylaxis</a:t>
            </a:r>
          </a:p>
          <a:p>
            <a:r>
              <a:rPr lang="en-US" dirty="0">
                <a:solidFill>
                  <a:schemeClr val="tx1"/>
                </a:solidFill>
              </a:rPr>
              <a:t>Have an allergy care plan and medication available</a:t>
            </a:r>
          </a:p>
          <a:p>
            <a:r>
              <a:rPr lang="en-US" dirty="0">
                <a:solidFill>
                  <a:schemeClr val="tx1"/>
                </a:solidFill>
              </a:rPr>
              <a:t>Be trained on how to use the emergency medication</a:t>
            </a:r>
          </a:p>
          <a:p>
            <a:r>
              <a:rPr lang="en-US" dirty="0">
                <a:solidFill>
                  <a:schemeClr val="tx1"/>
                </a:solidFill>
              </a:rPr>
              <a:t>Practice</a:t>
            </a:r>
          </a:p>
        </p:txBody>
      </p:sp>
    </p:spTree>
    <p:extLst>
      <p:ext uri="{BB962C8B-B14F-4D97-AF65-F5344CB8AC3E}">
        <p14:creationId xmlns:p14="http://schemas.microsoft.com/office/powerpoint/2010/main" val="193557422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1"/>
                </a:solidFill>
              </a:rPr>
              <a:t>What is Anaphylaxis?</a:t>
            </a:r>
            <a:br>
              <a:rPr lang="en-US" sz="3200" dirty="0">
                <a:solidFill>
                  <a:schemeClr val="tx1"/>
                </a:solidFill>
              </a:rPr>
            </a:br>
            <a:r>
              <a:rPr lang="en-US" sz="3200" dirty="0">
                <a:solidFill>
                  <a:schemeClr val="tx1"/>
                </a:solidFill>
              </a:rPr>
              <a:t>Why is it an Emergency?</a:t>
            </a:r>
          </a:p>
        </p:txBody>
      </p:sp>
      <p:sp>
        <p:nvSpPr>
          <p:cNvPr id="3" name="Text Placeholder 2"/>
          <p:cNvSpPr>
            <a:spLocks noGrp="1"/>
          </p:cNvSpPr>
          <p:nvPr>
            <p:ph type="body" sz="quarter" idx="10"/>
          </p:nvPr>
        </p:nvSpPr>
        <p:spPr/>
        <p:txBody>
          <a:bodyPr/>
          <a:lstStyle/>
          <a:p>
            <a:endParaRPr lang="en-US" dirty="0"/>
          </a:p>
          <a:p>
            <a:r>
              <a:rPr lang="en-US" sz="2400" dirty="0">
                <a:solidFill>
                  <a:schemeClr val="tx1"/>
                </a:solidFill>
                <a:latin typeface="Calibri" pitchFamily="34" charset="0"/>
                <a:cs typeface="Calibri" pitchFamily="34" charset="0"/>
              </a:rPr>
              <a:t>A severe allergic reaction when the immune system is exposed to a substance that it mistakenly believes is harmful</a:t>
            </a:r>
          </a:p>
          <a:p>
            <a:r>
              <a:rPr lang="en-US" sz="2400" dirty="0">
                <a:solidFill>
                  <a:schemeClr val="tx1"/>
                </a:solidFill>
                <a:latin typeface="Calibri" pitchFamily="34" charset="0"/>
                <a:cs typeface="Calibri" pitchFamily="34" charset="0"/>
              </a:rPr>
              <a:t>Signs will appear in multiple parts of the body</a:t>
            </a:r>
          </a:p>
          <a:p>
            <a:r>
              <a:rPr lang="en-US" sz="2400" dirty="0">
                <a:solidFill>
                  <a:schemeClr val="tx1"/>
                </a:solidFill>
                <a:latin typeface="Calibri" pitchFamily="34" charset="0"/>
                <a:cs typeface="Calibri" pitchFamily="34" charset="0"/>
              </a:rPr>
              <a:t>Without epinephrine treatment, it can be fatal</a:t>
            </a:r>
          </a:p>
          <a:p>
            <a:r>
              <a:rPr lang="en-US" sz="2400" dirty="0">
                <a:solidFill>
                  <a:schemeClr val="tx1"/>
                </a:solidFill>
                <a:latin typeface="Calibri" pitchFamily="34" charset="0"/>
                <a:cs typeface="Calibri" pitchFamily="34" charset="0"/>
              </a:rPr>
              <a:t>Anaphylactic shock is when the anaphylaxis causes severe low blood pressure or shock</a:t>
            </a:r>
          </a:p>
          <a:p>
            <a:endParaRPr lang="en-US" dirty="0"/>
          </a:p>
        </p:txBody>
      </p:sp>
    </p:spTree>
    <p:extLst>
      <p:ext uri="{BB962C8B-B14F-4D97-AF65-F5344CB8AC3E}">
        <p14:creationId xmlns:p14="http://schemas.microsoft.com/office/powerpoint/2010/main" val="351502085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1"/>
                </a:solidFill>
              </a:rPr>
              <a:t>Some Causes of Anaphylaxis</a:t>
            </a:r>
          </a:p>
        </p:txBody>
      </p:sp>
      <p:sp>
        <p:nvSpPr>
          <p:cNvPr id="3" name="Text Placeholder 2"/>
          <p:cNvSpPr>
            <a:spLocks noGrp="1"/>
          </p:cNvSpPr>
          <p:nvPr>
            <p:ph type="body" sz="quarter" idx="10"/>
          </p:nvPr>
        </p:nvSpPr>
        <p:spPr/>
        <p:txBody>
          <a:bodyPr>
            <a:normAutofit/>
          </a:bodyPr>
          <a:lstStyle/>
          <a:p>
            <a:endParaRPr lang="en-US" b="1" dirty="0">
              <a:solidFill>
                <a:schemeClr val="tx1"/>
              </a:solidFill>
            </a:endParaRPr>
          </a:p>
          <a:p>
            <a:r>
              <a:rPr lang="en-US" sz="2400" dirty="0">
                <a:solidFill>
                  <a:schemeClr val="tx1"/>
                </a:solidFill>
              </a:rPr>
              <a:t>Food</a:t>
            </a:r>
          </a:p>
          <a:p>
            <a:pPr lvl="1"/>
            <a:r>
              <a:rPr lang="en-US" sz="2400" dirty="0">
                <a:solidFill>
                  <a:schemeClr val="tx1"/>
                </a:solidFill>
              </a:rPr>
              <a:t>Peanuts, tree nuts, fish, shellfish, cow’s milk, soy, egg, sesame seeds</a:t>
            </a:r>
          </a:p>
          <a:p>
            <a:r>
              <a:rPr lang="en-US" sz="2400" dirty="0">
                <a:solidFill>
                  <a:schemeClr val="tx1"/>
                </a:solidFill>
              </a:rPr>
              <a:t>Insect stings</a:t>
            </a:r>
          </a:p>
          <a:p>
            <a:r>
              <a:rPr lang="en-US" sz="2400" dirty="0">
                <a:solidFill>
                  <a:schemeClr val="tx1"/>
                </a:solidFill>
              </a:rPr>
              <a:t>Medications </a:t>
            </a:r>
          </a:p>
          <a:p>
            <a:pPr lvl="1"/>
            <a:r>
              <a:rPr lang="en-US" sz="2400" dirty="0">
                <a:solidFill>
                  <a:schemeClr val="tx1"/>
                </a:solidFill>
              </a:rPr>
              <a:t>Penicillin, aspirin, nonsteroidal anti-inflammatory</a:t>
            </a:r>
          </a:p>
          <a:p>
            <a:r>
              <a:rPr lang="en-US" sz="2400" dirty="0">
                <a:solidFill>
                  <a:schemeClr val="tx1"/>
                </a:solidFill>
              </a:rPr>
              <a:t>Natural rubber latex</a:t>
            </a:r>
            <a:endParaRPr lang="en-US" sz="2400" dirty="0"/>
          </a:p>
        </p:txBody>
      </p:sp>
    </p:spTree>
    <p:extLst>
      <p:ext uri="{BB962C8B-B14F-4D97-AF65-F5344CB8AC3E}">
        <p14:creationId xmlns:p14="http://schemas.microsoft.com/office/powerpoint/2010/main" val="331325188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Introduction</a:t>
            </a:r>
          </a:p>
        </p:txBody>
      </p:sp>
      <p:sp>
        <p:nvSpPr>
          <p:cNvPr id="5" name="Content Placeholder 4"/>
          <p:cNvSpPr>
            <a:spLocks noGrp="1"/>
          </p:cNvSpPr>
          <p:nvPr>
            <p:ph idx="1"/>
          </p:nvPr>
        </p:nvSpPr>
        <p:spPr/>
        <p:txBody>
          <a:bodyPr>
            <a:normAutofit/>
          </a:bodyPr>
          <a:lstStyle/>
          <a:p>
            <a:pPr marL="0" indent="0">
              <a:buNone/>
            </a:pPr>
            <a:endParaRPr lang="en-US" sz="2800" dirty="0"/>
          </a:p>
          <a:p>
            <a:r>
              <a:rPr lang="en-US" sz="2800" dirty="0"/>
              <a:t>Managing chronic health conditions can be especially challenging for afterschool programs. </a:t>
            </a:r>
          </a:p>
          <a:p>
            <a:r>
              <a:rPr lang="en-US" sz="2800" dirty="0"/>
              <a:t>Usually  a school nurse or other medical professional is not available. </a:t>
            </a:r>
            <a:endParaRPr lang="en-US" dirty="0"/>
          </a:p>
          <a:p>
            <a:r>
              <a:rPr lang="en-US" dirty="0"/>
              <a:t>Approximately 25% of school age children have a chronic illness</a:t>
            </a:r>
            <a:endParaRPr lang="en-US" sz="2800" dirty="0"/>
          </a:p>
        </p:txBody>
      </p:sp>
      <p:sp>
        <p:nvSpPr>
          <p:cNvPr id="3" name="Slide Number Placeholder 2"/>
          <p:cNvSpPr>
            <a:spLocks noGrp="1"/>
          </p:cNvSpPr>
          <p:nvPr>
            <p:ph type="sldNum" sz="quarter" idx="12"/>
          </p:nvPr>
        </p:nvSpPr>
        <p:spPr/>
        <p:txBody>
          <a:bodyPr/>
          <a:lstStyle/>
          <a:p>
            <a:fld id="{8C34694D-99A2-49EB-BC1C-8CF90986025F}" type="slidenum">
              <a:rPr lang="en-US" smtClean="0"/>
              <a:pPr/>
              <a:t>3</a:t>
            </a:fld>
            <a:endParaRPr lang="en-US" dirty="0"/>
          </a:p>
        </p:txBody>
      </p:sp>
    </p:spTree>
    <p:extLst>
      <p:ext uri="{BB962C8B-B14F-4D97-AF65-F5344CB8AC3E}">
        <p14:creationId xmlns:p14="http://schemas.microsoft.com/office/powerpoint/2010/main" val="1264439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Symptoms of Anaphylaxis</a:t>
            </a:r>
            <a:br>
              <a:rPr lang="en-US" sz="3200" dirty="0"/>
            </a:br>
            <a:r>
              <a:rPr lang="en-US" sz="3200" dirty="0"/>
              <a:t>Only a few symptoms may be present</a:t>
            </a:r>
            <a:endParaRPr lang="en-US" sz="3200" dirty="0">
              <a:solidFill>
                <a:schemeClr val="tx1"/>
              </a:solidFill>
            </a:endParaRPr>
          </a:p>
        </p:txBody>
      </p:sp>
      <p:sp>
        <p:nvSpPr>
          <p:cNvPr id="3" name="Text Placeholder 2"/>
          <p:cNvSpPr>
            <a:spLocks noGrp="1"/>
          </p:cNvSpPr>
          <p:nvPr>
            <p:ph type="body" sz="quarter" idx="10"/>
          </p:nvPr>
        </p:nvSpPr>
        <p:spPr>
          <a:xfrm>
            <a:off x="457200" y="1634066"/>
            <a:ext cx="8229600" cy="4095751"/>
          </a:xfrm>
        </p:spPr>
        <p:txBody>
          <a:bodyPr>
            <a:normAutofit/>
          </a:bodyPr>
          <a:lstStyle/>
          <a:p>
            <a:pPr>
              <a:buFont typeface="Wingdings" pitchFamily="2" charset="2"/>
              <a:buChar char="Ø"/>
            </a:pPr>
            <a:r>
              <a:rPr lang="en-US" b="1" dirty="0">
                <a:solidFill>
                  <a:schemeClr val="tx1"/>
                </a:solidFill>
              </a:rPr>
              <a:t>THROAT:  </a:t>
            </a:r>
            <a:r>
              <a:rPr lang="en-US" dirty="0">
                <a:solidFill>
                  <a:schemeClr val="tx1"/>
                </a:solidFill>
              </a:rPr>
              <a:t>tightness/closure, hoarseness, itching, difficulty swallowing, change in voice, high-pitched breathing</a:t>
            </a:r>
          </a:p>
          <a:p>
            <a:pPr>
              <a:buFont typeface="Wingdings" pitchFamily="2" charset="2"/>
              <a:buChar char="Ø"/>
            </a:pPr>
            <a:r>
              <a:rPr lang="en-US" b="1" dirty="0">
                <a:solidFill>
                  <a:schemeClr val="tx1"/>
                </a:solidFill>
              </a:rPr>
              <a:t>LUNG:  </a:t>
            </a:r>
            <a:r>
              <a:rPr lang="en-US" dirty="0">
                <a:solidFill>
                  <a:schemeClr val="tx1"/>
                </a:solidFill>
              </a:rPr>
              <a:t>difficulty breathing, shortness of breath, coughing, wheezing, chest tightness</a:t>
            </a:r>
          </a:p>
          <a:p>
            <a:pPr>
              <a:buFont typeface="Wingdings" pitchFamily="2" charset="2"/>
              <a:buChar char="Ø"/>
            </a:pPr>
            <a:r>
              <a:rPr lang="en-US" b="1" dirty="0">
                <a:solidFill>
                  <a:schemeClr val="tx1"/>
                </a:solidFill>
              </a:rPr>
              <a:t>HEART:  </a:t>
            </a:r>
            <a:r>
              <a:rPr lang="en-US" dirty="0">
                <a:solidFill>
                  <a:schemeClr val="tx1"/>
                </a:solidFill>
              </a:rPr>
              <a:t>Weak pulse, irregular pulse, dizziness, fainting</a:t>
            </a:r>
          </a:p>
          <a:p>
            <a:pPr>
              <a:buFont typeface="Wingdings" pitchFamily="2" charset="2"/>
              <a:buChar char="Ø"/>
            </a:pPr>
            <a:r>
              <a:rPr lang="en-US" b="1" dirty="0">
                <a:solidFill>
                  <a:schemeClr val="tx1"/>
                </a:solidFill>
              </a:rPr>
              <a:t>MOUTH:  </a:t>
            </a:r>
            <a:r>
              <a:rPr lang="en-US" dirty="0">
                <a:solidFill>
                  <a:schemeClr val="tx1"/>
                </a:solidFill>
              </a:rPr>
              <a:t>Itching, swelling of lips, tongue, and/or back of throat</a:t>
            </a:r>
          </a:p>
          <a:p>
            <a:pPr>
              <a:buFont typeface="Wingdings" pitchFamily="2" charset="2"/>
              <a:buChar char="Ø"/>
            </a:pPr>
            <a:r>
              <a:rPr lang="en-US" b="1" dirty="0">
                <a:solidFill>
                  <a:schemeClr val="tx1"/>
                </a:solidFill>
              </a:rPr>
              <a:t>SKIN:  </a:t>
            </a:r>
            <a:r>
              <a:rPr lang="en-US" dirty="0">
                <a:solidFill>
                  <a:schemeClr val="tx1"/>
                </a:solidFill>
              </a:rPr>
              <a:t>Itching, redness, swelling, hives (a red, raised, itchy skin rash), itching of outer ear canals</a:t>
            </a:r>
          </a:p>
          <a:p>
            <a:pPr>
              <a:buFont typeface="Wingdings" pitchFamily="2" charset="2"/>
              <a:buChar char="Ø"/>
            </a:pPr>
            <a:r>
              <a:rPr lang="en-US" b="1" dirty="0">
                <a:solidFill>
                  <a:schemeClr val="tx1"/>
                </a:solidFill>
              </a:rPr>
              <a:t>EYES:  </a:t>
            </a:r>
            <a:r>
              <a:rPr lang="en-US" dirty="0">
                <a:solidFill>
                  <a:schemeClr val="tx1"/>
                </a:solidFill>
              </a:rPr>
              <a:t>Redness, swelling, tearing, itching </a:t>
            </a:r>
          </a:p>
          <a:p>
            <a:pPr>
              <a:buFont typeface="Wingdings" pitchFamily="2" charset="2"/>
              <a:buChar char="Ø"/>
            </a:pPr>
            <a:r>
              <a:rPr lang="en-US" b="1" dirty="0">
                <a:solidFill>
                  <a:schemeClr val="tx1"/>
                </a:solidFill>
              </a:rPr>
              <a:t>GUT:  </a:t>
            </a:r>
            <a:r>
              <a:rPr lang="en-US" dirty="0">
                <a:solidFill>
                  <a:schemeClr val="tx1"/>
                </a:solidFill>
              </a:rPr>
              <a:t>May have accompanying vomiting, diarrhea, stomach cramps</a:t>
            </a:r>
          </a:p>
          <a:p>
            <a:endParaRPr lang="en-US" b="1" dirty="0">
              <a:solidFill>
                <a:schemeClr val="tx1"/>
              </a:solidFill>
            </a:endParaRPr>
          </a:p>
          <a:p>
            <a:endParaRPr lang="en-US" b="1" dirty="0">
              <a:solidFill>
                <a:schemeClr val="tx1"/>
              </a:solidFill>
            </a:endParaRPr>
          </a:p>
        </p:txBody>
      </p:sp>
    </p:spTree>
    <p:extLst>
      <p:ext uri="{BB962C8B-B14F-4D97-AF65-F5344CB8AC3E}">
        <p14:creationId xmlns:p14="http://schemas.microsoft.com/office/powerpoint/2010/main" val="109606619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396815" y="117693"/>
            <a:ext cx="8074323" cy="5016758"/>
          </a:xfrm>
          <a:prstGeom prst="rect">
            <a:avLst/>
          </a:prstGeom>
        </p:spPr>
        <p:txBody>
          <a:bodyPr wrap="square">
            <a:spAutoFit/>
          </a:bodyPr>
          <a:lstStyle/>
          <a:p>
            <a:endParaRPr lang="en-US" sz="2800" b="1" dirty="0"/>
          </a:p>
          <a:p>
            <a:r>
              <a:rPr lang="en-US" sz="2800" b="1" dirty="0"/>
              <a:t>What is Epinephrine?</a:t>
            </a:r>
          </a:p>
          <a:p>
            <a:pPr marL="571500" indent="-571500">
              <a:buFont typeface="Arial" panose="020B0604020202020204" pitchFamily="34" charset="0"/>
              <a:buChar char="•"/>
            </a:pPr>
            <a:endParaRPr lang="en-US" sz="2400" dirty="0"/>
          </a:p>
          <a:p>
            <a:pPr marL="571500" indent="-571500">
              <a:buFont typeface="Arial" panose="020B0604020202020204" pitchFamily="34" charset="0"/>
              <a:buChar char="•"/>
            </a:pPr>
            <a:r>
              <a:rPr lang="en-US" sz="2400" dirty="0"/>
              <a:t>Epinephrine is a chemical that narrows blood vessels and opens airways in the lungs.</a:t>
            </a:r>
          </a:p>
          <a:p>
            <a:pPr marL="571500" indent="-571500">
              <a:buFont typeface="Arial" panose="020B0604020202020204" pitchFamily="34" charset="0"/>
              <a:buChar char="•"/>
            </a:pPr>
            <a:endParaRPr lang="en-US" sz="2400" dirty="0"/>
          </a:p>
          <a:p>
            <a:pPr marL="571500" indent="-571500">
              <a:buFont typeface="Arial" panose="020B0604020202020204" pitchFamily="34" charset="0"/>
              <a:buChar char="•"/>
            </a:pPr>
            <a:r>
              <a:rPr lang="en-US" sz="2400" dirty="0"/>
              <a:t> These effects can reverse severe </a:t>
            </a:r>
            <a:r>
              <a:rPr lang="en-US" sz="2400" dirty="0">
                <a:hlinkClick r:id="rId3"/>
              </a:rPr>
              <a:t>low blood pressure</a:t>
            </a:r>
            <a:r>
              <a:rPr lang="en-US" sz="2400" dirty="0"/>
              <a:t>, wheezing, severe skin itching, </a:t>
            </a:r>
            <a:r>
              <a:rPr lang="en-US" sz="2400" dirty="0">
                <a:hlinkClick r:id="rId4"/>
              </a:rPr>
              <a:t>hives</a:t>
            </a:r>
            <a:r>
              <a:rPr lang="en-US" sz="2400" dirty="0"/>
              <a:t>, and other symptoms of an allergic reaction.</a:t>
            </a:r>
          </a:p>
          <a:p>
            <a:pPr marL="571500" indent="-571500">
              <a:buFont typeface="Arial" panose="020B0604020202020204" pitchFamily="34" charset="0"/>
              <a:buChar char="•"/>
            </a:pPr>
            <a:endParaRPr lang="en-US" sz="2400" dirty="0"/>
          </a:p>
          <a:p>
            <a:pPr marL="571500" indent="-571500">
              <a:buFont typeface="Arial" panose="020B0604020202020204" pitchFamily="34" charset="0"/>
              <a:buChar char="•"/>
            </a:pPr>
            <a:r>
              <a:rPr lang="en-US" sz="2400" dirty="0"/>
              <a:t>Epinephrine injection is used to treat severe </a:t>
            </a:r>
            <a:r>
              <a:rPr lang="en-US" sz="2400" dirty="0">
                <a:hlinkClick r:id="rId5"/>
              </a:rPr>
              <a:t>allergic reactions</a:t>
            </a:r>
            <a:r>
              <a:rPr lang="en-US" sz="2400" dirty="0"/>
              <a:t> (</a:t>
            </a:r>
            <a:r>
              <a:rPr lang="en-US" sz="2400" dirty="0">
                <a:hlinkClick r:id="rId6"/>
              </a:rPr>
              <a:t>anaphylaxis</a:t>
            </a:r>
            <a:r>
              <a:rPr lang="en-US" sz="2400" dirty="0"/>
              <a:t>) to insect stings or bites, foods, drugs, and other allergens.</a:t>
            </a:r>
          </a:p>
        </p:txBody>
      </p:sp>
    </p:spTree>
    <p:extLst>
      <p:ext uri="{BB962C8B-B14F-4D97-AF65-F5344CB8AC3E}">
        <p14:creationId xmlns:p14="http://schemas.microsoft.com/office/powerpoint/2010/main" val="654508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1"/>
                </a:solidFill>
              </a:rPr>
              <a:t>Emergency Care Plan When Students have their own Epinephrine</a:t>
            </a:r>
          </a:p>
        </p:txBody>
      </p:sp>
      <p:sp>
        <p:nvSpPr>
          <p:cNvPr id="3" name="Text Placeholder 2"/>
          <p:cNvSpPr>
            <a:spLocks noGrp="1"/>
          </p:cNvSpPr>
          <p:nvPr>
            <p:ph type="body" sz="quarter" idx="10"/>
          </p:nvPr>
        </p:nvSpPr>
        <p:spPr/>
        <p:txBody>
          <a:bodyPr>
            <a:normAutofit lnSpcReduction="10000"/>
          </a:bodyPr>
          <a:lstStyle/>
          <a:p>
            <a:r>
              <a:rPr lang="en-US" sz="2400" dirty="0">
                <a:solidFill>
                  <a:schemeClr val="tx1"/>
                </a:solidFill>
                <a:latin typeface="Calibri" pitchFamily="34" charset="0"/>
                <a:cs typeface="Calibri" pitchFamily="34" charset="0"/>
              </a:rPr>
              <a:t>Know which students have severe allergies</a:t>
            </a:r>
          </a:p>
          <a:p>
            <a:r>
              <a:rPr lang="en-US" sz="2400" dirty="0">
                <a:solidFill>
                  <a:schemeClr val="tx1"/>
                </a:solidFill>
                <a:latin typeface="Calibri" pitchFamily="34" charset="0"/>
                <a:cs typeface="Calibri" pitchFamily="34" charset="0"/>
              </a:rPr>
              <a:t>Know what symptoms to look for</a:t>
            </a:r>
          </a:p>
          <a:p>
            <a:r>
              <a:rPr lang="en-US" sz="2400" dirty="0">
                <a:solidFill>
                  <a:schemeClr val="tx1"/>
                </a:solidFill>
                <a:latin typeface="Calibri" pitchFamily="34" charset="0"/>
                <a:cs typeface="Calibri" pitchFamily="34" charset="0"/>
              </a:rPr>
              <a:t>Decide if anaphylaxis and administer personal dose of epinephrine by auto-injector quickly (by self or by trained  personnel) while having someone else call 911</a:t>
            </a:r>
          </a:p>
          <a:p>
            <a:r>
              <a:rPr lang="en-US" sz="2400" dirty="0">
                <a:solidFill>
                  <a:schemeClr val="tx1"/>
                </a:solidFill>
                <a:latin typeface="Calibri" pitchFamily="34" charset="0"/>
                <a:cs typeface="Calibri" pitchFamily="34" charset="0"/>
              </a:rPr>
              <a:t>If possible, have person sit down or lie down </a:t>
            </a:r>
          </a:p>
          <a:p>
            <a:r>
              <a:rPr lang="en-US" sz="2400" dirty="0">
                <a:solidFill>
                  <a:schemeClr val="tx1"/>
                </a:solidFill>
                <a:latin typeface="Calibri" pitchFamily="34" charset="0"/>
                <a:cs typeface="Calibri" pitchFamily="34" charset="0"/>
              </a:rPr>
              <a:t>May need a second dose of epinephrine in 10-20 minutes if still ill or worsening</a:t>
            </a:r>
          </a:p>
          <a:p>
            <a:r>
              <a:rPr lang="en-US" sz="2400" dirty="0">
                <a:solidFill>
                  <a:schemeClr val="tx1"/>
                </a:solidFill>
                <a:latin typeface="Calibri" pitchFamily="34" charset="0"/>
                <a:cs typeface="Calibri" pitchFamily="34" charset="0"/>
              </a:rPr>
              <a:t>Transport to hospital by emergency medical responders</a:t>
            </a:r>
          </a:p>
          <a:p>
            <a:r>
              <a:rPr lang="en-US" sz="2400" dirty="0">
                <a:solidFill>
                  <a:schemeClr val="tx1"/>
                </a:solidFill>
                <a:latin typeface="Calibri" pitchFamily="34" charset="0"/>
                <a:cs typeface="Calibri" pitchFamily="34" charset="0"/>
              </a:rPr>
              <a:t>Call parent/guardian</a:t>
            </a:r>
          </a:p>
          <a:p>
            <a:r>
              <a:rPr lang="en-US" sz="2400" dirty="0">
                <a:solidFill>
                  <a:schemeClr val="tx1"/>
                </a:solidFill>
                <a:latin typeface="Calibri" pitchFamily="34" charset="0"/>
                <a:cs typeface="Calibri" pitchFamily="34" charset="0"/>
              </a:rPr>
              <a:t>Inform afterschool/summer school  administrators  </a:t>
            </a:r>
          </a:p>
          <a:p>
            <a:endParaRPr lang="en-US" b="1" dirty="0">
              <a:solidFill>
                <a:schemeClr val="tx1"/>
              </a:solidFill>
            </a:endParaRPr>
          </a:p>
        </p:txBody>
      </p:sp>
    </p:spTree>
    <p:extLst>
      <p:ext uri="{BB962C8B-B14F-4D97-AF65-F5344CB8AC3E}">
        <p14:creationId xmlns:p14="http://schemas.microsoft.com/office/powerpoint/2010/main" val="12758468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1"/>
                </a:solidFill>
              </a:rPr>
              <a:t>Giving Epinephrine by Auto-Injector</a:t>
            </a:r>
          </a:p>
        </p:txBody>
      </p:sp>
      <p:sp>
        <p:nvSpPr>
          <p:cNvPr id="3" name="Text Placeholder 2"/>
          <p:cNvSpPr>
            <a:spLocks noGrp="1"/>
          </p:cNvSpPr>
          <p:nvPr>
            <p:ph type="body" sz="quarter" idx="10"/>
          </p:nvPr>
        </p:nvSpPr>
        <p:spPr>
          <a:xfrm>
            <a:off x="457200" y="1634066"/>
            <a:ext cx="8229600" cy="4095751"/>
          </a:xfrm>
        </p:spPr>
        <p:txBody>
          <a:bodyPr>
            <a:normAutofit lnSpcReduction="10000"/>
          </a:bodyPr>
          <a:lstStyle/>
          <a:p>
            <a:r>
              <a:rPr lang="en-US" sz="2400" dirty="0">
                <a:solidFill>
                  <a:schemeClr val="tx1"/>
                </a:solidFill>
              </a:rPr>
              <a:t>Follow instructions in manufacturers’ package insert</a:t>
            </a:r>
          </a:p>
          <a:p>
            <a:pPr marL="0" indent="0">
              <a:buNone/>
            </a:pPr>
            <a:r>
              <a:rPr lang="en-US" sz="2400" dirty="0">
                <a:solidFill>
                  <a:schemeClr val="tx1"/>
                </a:solidFill>
              </a:rPr>
              <a:t>      (and training video if you have one, or can assess online)</a:t>
            </a:r>
          </a:p>
          <a:p>
            <a:r>
              <a:rPr lang="en-US" sz="2400" dirty="0">
                <a:solidFill>
                  <a:schemeClr val="tx1"/>
                </a:solidFill>
              </a:rPr>
              <a:t>How to hold</a:t>
            </a:r>
          </a:p>
          <a:p>
            <a:pPr lvl="1"/>
            <a:r>
              <a:rPr lang="en-US" sz="2400" dirty="0">
                <a:solidFill>
                  <a:schemeClr val="tx1"/>
                </a:solidFill>
              </a:rPr>
              <a:t>Form a fist around the center of the injector</a:t>
            </a:r>
          </a:p>
          <a:p>
            <a:pPr lvl="1"/>
            <a:r>
              <a:rPr lang="en-US" sz="2400" dirty="0">
                <a:solidFill>
                  <a:schemeClr val="tx1"/>
                </a:solidFill>
              </a:rPr>
              <a:t>Pull off the cap protecting the needle right before using</a:t>
            </a:r>
          </a:p>
          <a:p>
            <a:r>
              <a:rPr lang="en-US" sz="2400" dirty="0">
                <a:solidFill>
                  <a:schemeClr val="tx1"/>
                </a:solidFill>
              </a:rPr>
              <a:t>How to Use</a:t>
            </a:r>
          </a:p>
          <a:p>
            <a:pPr lvl="1"/>
            <a:r>
              <a:rPr lang="en-US" sz="2400" dirty="0">
                <a:solidFill>
                  <a:schemeClr val="tx1"/>
                </a:solidFill>
              </a:rPr>
              <a:t>Hold the tip with the needle near the upper outer thigh (always apply to thigh)</a:t>
            </a:r>
          </a:p>
          <a:p>
            <a:pPr lvl="1"/>
            <a:r>
              <a:rPr lang="en-US" sz="2400" dirty="0">
                <a:solidFill>
                  <a:schemeClr val="tx1"/>
                </a:solidFill>
              </a:rPr>
              <a:t>Swing and jab into the outer thigh (thru clothes if necessary)</a:t>
            </a:r>
          </a:p>
          <a:p>
            <a:pPr lvl="1"/>
            <a:r>
              <a:rPr lang="en-US" sz="2400" dirty="0">
                <a:solidFill>
                  <a:schemeClr val="tx1"/>
                </a:solidFill>
              </a:rPr>
              <a:t> Hold injector in place and count to 10</a:t>
            </a:r>
          </a:p>
          <a:p>
            <a:endParaRPr lang="en-US" b="1" dirty="0">
              <a:solidFill>
                <a:schemeClr val="tx1"/>
              </a:solidFill>
            </a:endParaRPr>
          </a:p>
        </p:txBody>
      </p:sp>
    </p:spTree>
    <p:extLst>
      <p:ext uri="{BB962C8B-B14F-4D97-AF65-F5344CB8AC3E}">
        <p14:creationId xmlns:p14="http://schemas.microsoft.com/office/powerpoint/2010/main" val="31034529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297" y="0"/>
            <a:ext cx="8246853" cy="6858000"/>
          </a:xfrm>
          <a:prstGeom prst="rect">
            <a:avLst/>
          </a:prstGeom>
        </p:spPr>
      </p:pic>
    </p:spTree>
    <p:extLst>
      <p:ext uri="{BB962C8B-B14F-4D97-AF65-F5344CB8AC3E}">
        <p14:creationId xmlns:p14="http://schemas.microsoft.com/office/powerpoint/2010/main" val="211439333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a:bodyPr>
          <a:lstStyle/>
          <a:p>
            <a:r>
              <a:rPr lang="en-US" sz="3200" dirty="0">
                <a:solidFill>
                  <a:schemeClr val="tx1"/>
                </a:solidFill>
              </a:rPr>
              <a:t>Document Events</a:t>
            </a:r>
          </a:p>
        </p:txBody>
      </p:sp>
      <p:sp>
        <p:nvSpPr>
          <p:cNvPr id="3" name="Text Placeholder 2"/>
          <p:cNvSpPr>
            <a:spLocks noGrp="1"/>
          </p:cNvSpPr>
          <p:nvPr>
            <p:ph type="body" sz="quarter" idx="10"/>
          </p:nvPr>
        </p:nvSpPr>
        <p:spPr>
          <a:xfrm>
            <a:off x="457200" y="1634066"/>
            <a:ext cx="8229600" cy="4095751"/>
          </a:xfrm>
        </p:spPr>
        <p:txBody>
          <a:bodyPr>
            <a:normAutofit/>
          </a:bodyPr>
          <a:lstStyle/>
          <a:p>
            <a:r>
              <a:rPr lang="en-US" sz="2800" dirty="0">
                <a:solidFill>
                  <a:schemeClr val="tx1"/>
                </a:solidFill>
              </a:rPr>
              <a:t>Document </a:t>
            </a:r>
          </a:p>
          <a:p>
            <a:pPr lvl="1"/>
            <a:r>
              <a:rPr lang="en-US" sz="2800" dirty="0">
                <a:solidFill>
                  <a:schemeClr val="tx1"/>
                </a:solidFill>
              </a:rPr>
              <a:t>Time and dose of epinephrine given</a:t>
            </a:r>
          </a:p>
          <a:p>
            <a:pPr lvl="1"/>
            <a:r>
              <a:rPr lang="en-US" sz="2800" dirty="0">
                <a:solidFill>
                  <a:schemeClr val="tx1"/>
                </a:solidFill>
              </a:rPr>
              <a:t>Describe symptoms before &amp; after epinephrine</a:t>
            </a:r>
          </a:p>
          <a:p>
            <a:pPr lvl="1"/>
            <a:r>
              <a:rPr lang="en-US" sz="2800" dirty="0">
                <a:solidFill>
                  <a:schemeClr val="tx1"/>
                </a:solidFill>
              </a:rPr>
              <a:t>Write names of people involved in giving epinephrine and in caring for person</a:t>
            </a:r>
          </a:p>
          <a:p>
            <a:r>
              <a:rPr lang="en-US" sz="2800" dirty="0">
                <a:solidFill>
                  <a:schemeClr val="tx1"/>
                </a:solidFill>
              </a:rPr>
              <a:t>Do not discard Auto-injector in regular trash</a:t>
            </a:r>
          </a:p>
          <a:p>
            <a:pPr lvl="1"/>
            <a:r>
              <a:rPr lang="en-US" sz="2800" dirty="0">
                <a:solidFill>
                  <a:schemeClr val="tx1"/>
                </a:solidFill>
              </a:rPr>
              <a:t>Give to emergency responders with person’s name and time it was used written on it</a:t>
            </a:r>
          </a:p>
          <a:p>
            <a:endParaRPr lang="en-US" b="1" dirty="0">
              <a:solidFill>
                <a:schemeClr val="tx1"/>
              </a:solidFill>
            </a:endParaRPr>
          </a:p>
        </p:txBody>
      </p:sp>
    </p:spTree>
    <p:extLst>
      <p:ext uri="{BB962C8B-B14F-4D97-AF65-F5344CB8AC3E}">
        <p14:creationId xmlns:p14="http://schemas.microsoft.com/office/powerpoint/2010/main" val="77367938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a:bodyPr>
          <a:lstStyle/>
          <a:p>
            <a:r>
              <a:rPr lang="en-US" sz="3600" dirty="0">
                <a:solidFill>
                  <a:schemeClr val="tx1"/>
                </a:solidFill>
              </a:rPr>
              <a:t>What polices does your program have?</a:t>
            </a:r>
          </a:p>
        </p:txBody>
      </p:sp>
      <p:sp>
        <p:nvSpPr>
          <p:cNvPr id="3" name="Text Placeholder 2"/>
          <p:cNvSpPr>
            <a:spLocks noGrp="1"/>
          </p:cNvSpPr>
          <p:nvPr>
            <p:ph type="body" sz="quarter" idx="10"/>
          </p:nvPr>
        </p:nvSpPr>
        <p:spPr>
          <a:xfrm>
            <a:off x="457200" y="1634066"/>
            <a:ext cx="8229600" cy="4095751"/>
          </a:xfrm>
        </p:spPr>
        <p:txBody>
          <a:bodyPr>
            <a:normAutofit/>
          </a:bodyPr>
          <a:lstStyle/>
          <a:p>
            <a:r>
              <a:rPr lang="en-US" sz="2800" dirty="0"/>
              <a:t>.</a:t>
            </a:r>
            <a:r>
              <a:rPr lang="en-US" sz="2800" dirty="0">
                <a:solidFill>
                  <a:schemeClr val="tx1"/>
                </a:solidFill>
              </a:rPr>
              <a:t>What common parent release forms are needed for students with chronic illnesses?</a:t>
            </a:r>
          </a:p>
          <a:p>
            <a:endParaRPr lang="en-US" sz="2800" dirty="0">
              <a:solidFill>
                <a:schemeClr val="tx1"/>
              </a:solidFill>
            </a:endParaRPr>
          </a:p>
          <a:p>
            <a:r>
              <a:rPr lang="en-US" sz="2800" dirty="0">
                <a:solidFill>
                  <a:schemeClr val="tx1"/>
                </a:solidFill>
              </a:rPr>
              <a:t>What policies will you need to have in place to store and administer medication for these students?</a:t>
            </a:r>
          </a:p>
          <a:p>
            <a:endParaRPr lang="en-US" sz="2800" dirty="0">
              <a:solidFill>
                <a:schemeClr val="tx1"/>
              </a:solidFill>
            </a:endParaRPr>
          </a:p>
          <a:p>
            <a:r>
              <a:rPr lang="en-US" sz="2800" dirty="0">
                <a:solidFill>
                  <a:schemeClr val="tx1"/>
                </a:solidFill>
              </a:rPr>
              <a:t>Examples of forms will be available</a:t>
            </a:r>
          </a:p>
          <a:p>
            <a:endParaRPr lang="en-US" sz="2800" b="1" dirty="0">
              <a:solidFill>
                <a:schemeClr val="tx1"/>
              </a:solidFill>
            </a:endParaRPr>
          </a:p>
        </p:txBody>
      </p:sp>
    </p:spTree>
    <p:extLst>
      <p:ext uri="{BB962C8B-B14F-4D97-AF65-F5344CB8AC3E}">
        <p14:creationId xmlns:p14="http://schemas.microsoft.com/office/powerpoint/2010/main" val="30369155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Resources </a:t>
            </a:r>
          </a:p>
        </p:txBody>
      </p:sp>
      <p:sp>
        <p:nvSpPr>
          <p:cNvPr id="3" name="Text Placeholder 2"/>
          <p:cNvSpPr>
            <a:spLocks noGrp="1"/>
          </p:cNvSpPr>
          <p:nvPr>
            <p:ph type="body" sz="quarter" idx="10"/>
          </p:nvPr>
        </p:nvSpPr>
        <p:spPr/>
        <p:txBody>
          <a:bodyPr>
            <a:normAutofit lnSpcReduction="10000"/>
          </a:bodyPr>
          <a:lstStyle/>
          <a:p>
            <a:r>
              <a:rPr lang="en-US" sz="1900" dirty="0">
                <a:solidFill>
                  <a:schemeClr val="tx1"/>
                </a:solidFill>
              </a:rPr>
              <a:t>The State of Alaska website for School Health /School Nursing </a:t>
            </a:r>
            <a:r>
              <a:rPr lang="en-US" sz="1900" u="sng" dirty="0">
                <a:solidFill>
                  <a:schemeClr val="accent1">
                    <a:lumMod val="75000"/>
                  </a:schemeClr>
                </a:solidFill>
              </a:rPr>
              <a:t>http://dhss.alaska.gov/dph/wcfh/pages/school/default.aspx</a:t>
            </a:r>
          </a:p>
          <a:p>
            <a:pPr marL="0" indent="0">
              <a:buNone/>
            </a:pPr>
            <a:r>
              <a:rPr lang="en-US" sz="1900" dirty="0">
                <a:solidFill>
                  <a:schemeClr val="tx1"/>
                </a:solidFill>
              </a:rPr>
              <a:t>      Resources for many chronic health conditions: Includes training guides for 	medication administration, diabetes management, emergencies, 	Infectious disease management, asthma management</a:t>
            </a:r>
          </a:p>
          <a:p>
            <a:r>
              <a:rPr lang="en-US" sz="1900" dirty="0">
                <a:solidFill>
                  <a:schemeClr val="tx1"/>
                </a:solidFill>
              </a:rPr>
              <a:t>State School Health Nurse Consultant: Barbara Pennington</a:t>
            </a:r>
          </a:p>
          <a:p>
            <a:pPr marL="0" indent="0">
              <a:buNone/>
            </a:pPr>
            <a:r>
              <a:rPr lang="en-US" sz="1900" dirty="0">
                <a:solidFill>
                  <a:schemeClr val="tx1"/>
                </a:solidFill>
              </a:rPr>
              <a:t>       Phone 907-269-7368  </a:t>
            </a:r>
            <a:r>
              <a:rPr lang="en-US" sz="1900" dirty="0">
                <a:solidFill>
                  <a:schemeClr val="tx1"/>
                </a:solidFill>
                <a:hlinkClick r:id="rId4"/>
              </a:rPr>
              <a:t>Barbara.pennington@Alaska.gov</a:t>
            </a:r>
            <a:endParaRPr lang="en-US" sz="1900" dirty="0">
              <a:solidFill>
                <a:schemeClr val="tx1"/>
              </a:solidFill>
            </a:endParaRPr>
          </a:p>
          <a:p>
            <a:r>
              <a:rPr lang="en-US" sz="1900" dirty="0">
                <a:solidFill>
                  <a:schemeClr val="tx1"/>
                </a:solidFill>
              </a:rPr>
              <a:t>CDC Healthy Schools: retrieved from : </a:t>
            </a:r>
            <a:r>
              <a:rPr lang="en-US" sz="1900" u="sng" dirty="0">
                <a:solidFill>
                  <a:schemeClr val="accent1">
                    <a:lumMod val="75000"/>
                  </a:schemeClr>
                </a:solidFill>
              </a:rPr>
              <a:t>https://www.cdc.gov/healthyschools/chronicconditions.htm</a:t>
            </a:r>
          </a:p>
          <a:p>
            <a:pPr marL="0" indent="0">
              <a:buNone/>
            </a:pPr>
            <a:endParaRPr lang="en-US" sz="1900" dirty="0">
              <a:solidFill>
                <a:schemeClr val="tx1"/>
              </a:solidFill>
            </a:endParaRPr>
          </a:p>
          <a:p>
            <a:r>
              <a:rPr lang="en-US" sz="1900" dirty="0">
                <a:solidFill>
                  <a:schemeClr val="tx1"/>
                </a:solidFill>
              </a:rPr>
              <a:t>FARE: Food Allergy Network </a:t>
            </a:r>
            <a:r>
              <a:rPr lang="en-US" sz="1900" u="sng" dirty="0">
                <a:solidFill>
                  <a:schemeClr val="tx1"/>
                </a:solidFill>
                <a:hlinkClick r:id="rId5"/>
              </a:rPr>
              <a:t>https://www.foodallergy.org/containscourage</a:t>
            </a:r>
            <a:endParaRPr lang="en-US" sz="1900" u="sng" dirty="0">
              <a:solidFill>
                <a:schemeClr val="tx1"/>
              </a:solidFill>
            </a:endParaRPr>
          </a:p>
          <a:p>
            <a:r>
              <a:rPr lang="en-US" sz="1900" i="1" dirty="0" err="1">
                <a:solidFill>
                  <a:schemeClr val="tx1"/>
                </a:solidFill>
              </a:rPr>
              <a:t>SAMPRO</a:t>
            </a:r>
            <a:r>
              <a:rPr lang="en-US" sz="1900" i="1" dirty="0">
                <a:solidFill>
                  <a:schemeClr val="tx1"/>
                </a:solidFill>
              </a:rPr>
              <a:t>: School Based Allergy Management Program</a:t>
            </a:r>
          </a:p>
          <a:p>
            <a:r>
              <a:rPr lang="en-US" sz="1900" i="1" u="sng" dirty="0">
                <a:solidFill>
                  <a:schemeClr val="accent1">
                    <a:lumMod val="75000"/>
                  </a:schemeClr>
                </a:solidFill>
              </a:rPr>
              <a:t>https://www.hipxchange.org/SAMPRO</a:t>
            </a:r>
          </a:p>
          <a:p>
            <a:endParaRPr lang="en-US" sz="2400" dirty="0"/>
          </a:p>
          <a:p>
            <a:endParaRPr lang="en-US" sz="2400" dirty="0"/>
          </a:p>
          <a:p>
            <a:endParaRPr lang="en-US" dirty="0"/>
          </a:p>
        </p:txBody>
      </p:sp>
    </p:spTree>
    <p:extLst>
      <p:ext uri="{BB962C8B-B14F-4D97-AF65-F5344CB8AC3E}">
        <p14:creationId xmlns:p14="http://schemas.microsoft.com/office/powerpoint/2010/main" val="414627941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457BCA-3C76-4236-8F40-583D4340F8F0}"/>
              </a:ext>
            </a:extLst>
          </p:cNvPr>
          <p:cNvSpPr txBox="1"/>
          <p:nvPr/>
        </p:nvSpPr>
        <p:spPr>
          <a:xfrm>
            <a:off x="1795244" y="2499919"/>
            <a:ext cx="4605107" cy="369332"/>
          </a:xfrm>
          <a:prstGeom prst="rect">
            <a:avLst/>
          </a:prstGeom>
          <a:noFill/>
        </p:spPr>
        <p:txBody>
          <a:bodyPr wrap="none" rtlCol="0">
            <a:spAutoFit/>
          </a:bodyPr>
          <a:lstStyle/>
          <a:p>
            <a:r>
              <a:rPr lang="en-US" dirty="0">
                <a:hlinkClick r:id="rId3"/>
              </a:rPr>
              <a:t>https://www.surveymonkey.com/r/GLZMMNN</a:t>
            </a:r>
            <a:r>
              <a:rPr lang="en-US" dirty="0"/>
              <a:t> </a:t>
            </a:r>
          </a:p>
        </p:txBody>
      </p:sp>
      <p:sp>
        <p:nvSpPr>
          <p:cNvPr id="3" name="TextBox 2">
            <a:extLst>
              <a:ext uri="{FF2B5EF4-FFF2-40B4-BE49-F238E27FC236}">
                <a16:creationId xmlns:a16="http://schemas.microsoft.com/office/drawing/2014/main" id="{2D28ACF9-F2EB-4C98-95A1-A42EB039FF1F}"/>
              </a:ext>
            </a:extLst>
          </p:cNvPr>
          <p:cNvSpPr txBox="1"/>
          <p:nvPr/>
        </p:nvSpPr>
        <p:spPr>
          <a:xfrm>
            <a:off x="1795244" y="1669409"/>
            <a:ext cx="4804136" cy="923330"/>
          </a:xfrm>
          <a:prstGeom prst="rect">
            <a:avLst/>
          </a:prstGeom>
          <a:noFill/>
        </p:spPr>
        <p:txBody>
          <a:bodyPr wrap="none" rtlCol="0">
            <a:spAutoFit/>
          </a:bodyPr>
          <a:lstStyle/>
          <a:p>
            <a:r>
              <a:rPr lang="en-US" sz="3600" dirty="0"/>
              <a:t>Thank you for attending!</a:t>
            </a:r>
          </a:p>
          <a:p>
            <a:endParaRPr lang="en-US" dirty="0"/>
          </a:p>
        </p:txBody>
      </p:sp>
      <p:sp>
        <p:nvSpPr>
          <p:cNvPr id="4" name="Rectangle 3">
            <a:extLst>
              <a:ext uri="{FF2B5EF4-FFF2-40B4-BE49-F238E27FC236}">
                <a16:creationId xmlns:a16="http://schemas.microsoft.com/office/drawing/2014/main" id="{DAE2DAC8-1105-48E6-A2F8-16BCAA4C2C05}"/>
              </a:ext>
            </a:extLst>
          </p:cNvPr>
          <p:cNvSpPr/>
          <p:nvPr/>
        </p:nvSpPr>
        <p:spPr>
          <a:xfrm>
            <a:off x="1723938" y="3239896"/>
            <a:ext cx="4572000" cy="1200329"/>
          </a:xfrm>
          <a:prstGeom prst="rect">
            <a:avLst/>
          </a:prstGeom>
        </p:spPr>
        <p:txBody>
          <a:bodyPr>
            <a:spAutoFit/>
          </a:bodyPr>
          <a:lstStyle/>
          <a:p>
            <a:r>
              <a:rPr lang="en-US" dirty="0"/>
              <a:t>Barbara Pennington</a:t>
            </a:r>
          </a:p>
          <a:p>
            <a:r>
              <a:rPr lang="en-US" dirty="0"/>
              <a:t>State School Health Nurse Consultant       Phone 907-269-7368  </a:t>
            </a:r>
            <a:r>
              <a:rPr lang="en-US" dirty="0">
                <a:hlinkClick r:id="rId4"/>
              </a:rPr>
              <a:t>Barbara.pennington@Alaska.gov</a:t>
            </a:r>
            <a:endParaRPr lang="en-US" dirty="0"/>
          </a:p>
        </p:txBody>
      </p:sp>
    </p:spTree>
    <p:extLst>
      <p:ext uri="{BB962C8B-B14F-4D97-AF65-F5344CB8AC3E}">
        <p14:creationId xmlns:p14="http://schemas.microsoft.com/office/powerpoint/2010/main" val="920966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725120"/>
          </a:xfrm>
        </p:spPr>
        <p:txBody>
          <a:bodyPr/>
          <a:lstStyle/>
          <a:p>
            <a:r>
              <a:rPr lang="en-US" dirty="0"/>
              <a:t>Todays Topics:</a:t>
            </a:r>
          </a:p>
        </p:txBody>
      </p:sp>
      <p:sp>
        <p:nvSpPr>
          <p:cNvPr id="5" name="Content Placeholder 4"/>
          <p:cNvSpPr>
            <a:spLocks noGrp="1"/>
          </p:cNvSpPr>
          <p:nvPr>
            <p:ph idx="1"/>
          </p:nvPr>
        </p:nvSpPr>
        <p:spPr>
          <a:xfrm>
            <a:off x="444617" y="1090247"/>
            <a:ext cx="8439323" cy="5369168"/>
          </a:xfrm>
        </p:spPr>
        <p:txBody>
          <a:bodyPr>
            <a:normAutofit/>
          </a:bodyPr>
          <a:lstStyle/>
          <a:p>
            <a:pPr marL="0" indent="0">
              <a:buNone/>
            </a:pPr>
            <a:r>
              <a:rPr lang="en-US" sz="2400" dirty="0"/>
              <a:t>1. Five most common childhood illnesses</a:t>
            </a:r>
          </a:p>
          <a:p>
            <a:pPr marL="0" indent="0">
              <a:buNone/>
            </a:pPr>
            <a:r>
              <a:rPr lang="en-US" sz="2400" dirty="0"/>
              <a:t>2. Why is it important to know how to help these       students? </a:t>
            </a:r>
          </a:p>
          <a:p>
            <a:pPr marL="0" indent="0">
              <a:buNone/>
            </a:pPr>
            <a:r>
              <a:rPr lang="en-US" sz="2400" dirty="0"/>
              <a:t>3. Discuss medical emergencies with asthma</a:t>
            </a:r>
          </a:p>
          <a:p>
            <a:pPr marL="0" indent="0">
              <a:buNone/>
            </a:pPr>
            <a:r>
              <a:rPr lang="en-US" sz="2400" dirty="0"/>
              <a:t>4. Discuss medical emergencies with allergies</a:t>
            </a:r>
          </a:p>
          <a:p>
            <a:pPr marL="0" indent="0">
              <a:buNone/>
            </a:pPr>
            <a:r>
              <a:rPr lang="en-US" sz="2400" dirty="0"/>
              <a:t>5. What medications these students may have in your setting?</a:t>
            </a:r>
          </a:p>
          <a:p>
            <a:pPr marL="0" indent="0">
              <a:buNone/>
            </a:pPr>
            <a:r>
              <a:rPr lang="en-US" sz="2400" dirty="0"/>
              <a:t>6. What common parent release forms are needed?</a:t>
            </a:r>
          </a:p>
          <a:p>
            <a:pPr marL="0" indent="0">
              <a:buNone/>
            </a:pPr>
            <a:r>
              <a:rPr lang="en-US" sz="2400" dirty="0"/>
              <a:t>7. What policies will you need to have in place to store and administer medication for these 	students?</a:t>
            </a:r>
          </a:p>
        </p:txBody>
      </p:sp>
      <p:sp>
        <p:nvSpPr>
          <p:cNvPr id="3" name="Slide Number Placeholder 2"/>
          <p:cNvSpPr>
            <a:spLocks noGrp="1"/>
          </p:cNvSpPr>
          <p:nvPr>
            <p:ph type="sldNum" sz="quarter" idx="12"/>
          </p:nvPr>
        </p:nvSpPr>
        <p:spPr/>
        <p:txBody>
          <a:bodyPr/>
          <a:lstStyle/>
          <a:p>
            <a:fld id="{8C34694D-99A2-49EB-BC1C-8CF90986025F}" type="slidenum">
              <a:rPr lang="en-US" smtClean="0"/>
              <a:pPr/>
              <a:t>4</a:t>
            </a:fld>
            <a:endParaRPr lang="en-US" dirty="0"/>
          </a:p>
        </p:txBody>
      </p:sp>
    </p:spTree>
    <p:extLst>
      <p:ext uri="{BB962C8B-B14F-4D97-AF65-F5344CB8AC3E}">
        <p14:creationId xmlns:p14="http://schemas.microsoft.com/office/powerpoint/2010/main" val="3322808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Most common childhood illnesses</a:t>
            </a:r>
          </a:p>
        </p:txBody>
      </p:sp>
      <p:sp>
        <p:nvSpPr>
          <p:cNvPr id="5" name="Content Placeholder 4"/>
          <p:cNvSpPr>
            <a:spLocks noGrp="1"/>
          </p:cNvSpPr>
          <p:nvPr>
            <p:ph idx="1"/>
          </p:nvPr>
        </p:nvSpPr>
        <p:spPr/>
        <p:txBody>
          <a:bodyPr>
            <a:normAutofit/>
          </a:bodyPr>
          <a:lstStyle/>
          <a:p>
            <a:r>
              <a:rPr lang="en-US" dirty="0"/>
              <a:t> Asthma</a:t>
            </a:r>
          </a:p>
          <a:p>
            <a:r>
              <a:rPr lang="en-US" dirty="0"/>
              <a:t>Allergies</a:t>
            </a:r>
          </a:p>
          <a:p>
            <a:r>
              <a:rPr lang="en-US" dirty="0"/>
              <a:t>Seizures</a:t>
            </a:r>
          </a:p>
          <a:p>
            <a:r>
              <a:rPr lang="en-US" dirty="0"/>
              <a:t>Diabetes</a:t>
            </a:r>
          </a:p>
          <a:p>
            <a:r>
              <a:rPr lang="en-US" dirty="0"/>
              <a:t>Poor Oral Health</a:t>
            </a:r>
          </a:p>
          <a:p>
            <a:pPr marL="0" indent="0">
              <a:buNone/>
            </a:pPr>
            <a:endParaRPr lang="en-US" sz="2800" dirty="0"/>
          </a:p>
        </p:txBody>
      </p:sp>
      <p:sp>
        <p:nvSpPr>
          <p:cNvPr id="3" name="Slide Number Placeholder 2"/>
          <p:cNvSpPr>
            <a:spLocks noGrp="1"/>
          </p:cNvSpPr>
          <p:nvPr>
            <p:ph type="sldNum" sz="quarter" idx="12"/>
          </p:nvPr>
        </p:nvSpPr>
        <p:spPr/>
        <p:txBody>
          <a:bodyPr/>
          <a:lstStyle/>
          <a:p>
            <a:fld id="{8C34694D-99A2-49EB-BC1C-8CF90986025F}" type="slidenum">
              <a:rPr lang="en-US" smtClean="0"/>
              <a:pPr/>
              <a:t>5</a:t>
            </a:fld>
            <a:endParaRPr lang="en-US" dirty="0"/>
          </a:p>
        </p:txBody>
      </p:sp>
    </p:spTree>
    <p:extLst>
      <p:ext uri="{BB962C8B-B14F-4D97-AF65-F5344CB8AC3E}">
        <p14:creationId xmlns:p14="http://schemas.microsoft.com/office/powerpoint/2010/main" val="3355048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23142" y="203443"/>
            <a:ext cx="7886700" cy="992311"/>
          </a:xfrm>
        </p:spPr>
        <p:txBody>
          <a:bodyPr/>
          <a:lstStyle/>
          <a:p>
            <a:r>
              <a:rPr lang="en-US" dirty="0">
                <a:latin typeface="Calibri" panose="020F0502020204030204" pitchFamily="34" charset="0"/>
              </a:rPr>
              <a:t>Prevalence of Chronic Illnesses</a:t>
            </a:r>
          </a:p>
        </p:txBody>
      </p:sp>
      <p:sp>
        <p:nvSpPr>
          <p:cNvPr id="5" name="Content Placeholder 4"/>
          <p:cNvSpPr>
            <a:spLocks noGrp="1"/>
          </p:cNvSpPr>
          <p:nvPr>
            <p:ph idx="1"/>
          </p:nvPr>
        </p:nvSpPr>
        <p:spPr>
          <a:xfrm>
            <a:off x="523142" y="1195754"/>
            <a:ext cx="7886700" cy="5052646"/>
          </a:xfrm>
        </p:spPr>
        <p:txBody>
          <a:bodyPr>
            <a:normAutofit/>
          </a:bodyPr>
          <a:lstStyle/>
          <a:p>
            <a:pPr marL="0" indent="0">
              <a:buNone/>
            </a:pPr>
            <a:r>
              <a:rPr lang="en-US" sz="1800" u="sng" dirty="0"/>
              <a:t>Estimated percentage of U.S. students affected* </a:t>
            </a:r>
            <a:r>
              <a:rPr lang="en-US" dirty="0"/>
              <a:t>	</a:t>
            </a:r>
          </a:p>
          <a:p>
            <a:pPr fontAlgn="t"/>
            <a:r>
              <a:rPr lang="en-US" sz="2400" dirty="0"/>
              <a:t>Asthma  7.3-9.5% of all children: 18% of children living in poverty</a:t>
            </a:r>
          </a:p>
          <a:p>
            <a:pPr fontAlgn="t"/>
            <a:r>
              <a:rPr lang="en-US" sz="2400" dirty="0"/>
              <a:t>Food allergies </a:t>
            </a:r>
            <a:r>
              <a:rPr lang="fr-FR" sz="2400" dirty="0"/>
              <a:t>4.0% </a:t>
            </a:r>
            <a:endParaRPr lang="en-US" sz="2400" dirty="0"/>
          </a:p>
          <a:p>
            <a:pPr fontAlgn="t"/>
            <a:r>
              <a:rPr lang="en-US" sz="2400" dirty="0"/>
              <a:t>Seizure disorders 0.7%</a:t>
            </a:r>
          </a:p>
          <a:p>
            <a:r>
              <a:rPr lang="en-US" sz="2400" dirty="0"/>
              <a:t>Diabetes 0.3% (Includes type 1 and type 2)</a:t>
            </a:r>
          </a:p>
          <a:p>
            <a:r>
              <a:rPr lang="en-US" sz="2400" dirty="0"/>
              <a:t>Poor oral health 15.6%[untreated dental caries (cavities)]</a:t>
            </a:r>
            <a:endParaRPr lang="fr-FR" sz="2400" dirty="0"/>
          </a:p>
          <a:p>
            <a:pPr marL="0" indent="0" fontAlgn="t">
              <a:buNone/>
            </a:pPr>
            <a:endParaRPr lang="en-US" sz="1200" dirty="0">
              <a:latin typeface="Calibri" pitchFamily="34" charset="0"/>
              <a:ea typeface="Calibri" pitchFamily="34" charset="0"/>
              <a:cs typeface="Times New Roman" pitchFamily="18" charset="0"/>
            </a:endParaRPr>
          </a:p>
          <a:p>
            <a:pPr marL="0" indent="0" fontAlgn="t">
              <a:buNone/>
            </a:pPr>
            <a:r>
              <a:rPr lang="en-US" sz="1200" dirty="0">
                <a:latin typeface="Calibri" pitchFamily="34" charset="0"/>
                <a:ea typeface="Calibri" pitchFamily="34" charset="0"/>
                <a:cs typeface="Times New Roman" pitchFamily="18" charset="0"/>
              </a:rPr>
              <a:t>Centers for Disease Control and Prevention (2017). </a:t>
            </a:r>
            <a:r>
              <a:rPr lang="en-US" sz="1200" i="1" dirty="0">
                <a:latin typeface="Calibri" pitchFamily="34" charset="0"/>
                <a:ea typeface="Calibri" pitchFamily="34" charset="0"/>
                <a:cs typeface="Times New Roman" pitchFamily="18" charset="0"/>
              </a:rPr>
              <a:t>Chronic Health Conditions and Academic Achievement</a:t>
            </a:r>
          </a:p>
          <a:p>
            <a:pPr marL="0" indent="0" fontAlgn="t">
              <a:buNone/>
            </a:pPr>
            <a:r>
              <a:rPr lang="en-US" sz="1200" i="1" dirty="0"/>
              <a:t>Estimates reflect populations from various studies—specific age groups may vary</a:t>
            </a:r>
            <a:endParaRPr lang="en-US" sz="1200" dirty="0"/>
          </a:p>
        </p:txBody>
      </p:sp>
      <p:sp>
        <p:nvSpPr>
          <p:cNvPr id="3" name="Slide Number Placeholder 2"/>
          <p:cNvSpPr>
            <a:spLocks noGrp="1"/>
          </p:cNvSpPr>
          <p:nvPr>
            <p:ph type="sldNum" sz="quarter" idx="12"/>
          </p:nvPr>
        </p:nvSpPr>
        <p:spPr/>
        <p:txBody>
          <a:bodyPr/>
          <a:lstStyle/>
          <a:p>
            <a:fld id="{8C34694D-99A2-49EB-BC1C-8CF90986025F}" type="slidenum">
              <a:rPr lang="en-US" smtClean="0"/>
              <a:pPr/>
              <a:t>6</a:t>
            </a:fld>
            <a:endParaRPr lang="en-US" dirty="0"/>
          </a:p>
        </p:txBody>
      </p:sp>
    </p:spTree>
    <p:extLst>
      <p:ext uri="{BB962C8B-B14F-4D97-AF65-F5344CB8AC3E}">
        <p14:creationId xmlns:p14="http://schemas.microsoft.com/office/powerpoint/2010/main" val="1271955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Why is it important to know how to help these students?</a:t>
            </a:r>
          </a:p>
        </p:txBody>
      </p:sp>
      <p:sp>
        <p:nvSpPr>
          <p:cNvPr id="5" name="Content Placeholder 4"/>
          <p:cNvSpPr>
            <a:spLocks noGrp="1"/>
          </p:cNvSpPr>
          <p:nvPr>
            <p:ph idx="1"/>
          </p:nvPr>
        </p:nvSpPr>
        <p:spPr/>
        <p:txBody>
          <a:bodyPr>
            <a:normAutofit/>
          </a:bodyPr>
          <a:lstStyle/>
          <a:p>
            <a:r>
              <a:rPr lang="en-US" sz="2400" dirty="0"/>
              <a:t>They </a:t>
            </a:r>
            <a:r>
              <a:rPr lang="en-US" sz="2400" b="1" dirty="0"/>
              <a:t>will </a:t>
            </a:r>
            <a:r>
              <a:rPr lang="en-US" sz="2400" dirty="0"/>
              <a:t>be in your afterschool or summer program</a:t>
            </a:r>
          </a:p>
          <a:p>
            <a:r>
              <a:rPr lang="en-US" sz="2400" dirty="0"/>
              <a:t>Knowing medical information ahead of time will help you avoid possible medical emergencies</a:t>
            </a:r>
          </a:p>
          <a:p>
            <a:r>
              <a:rPr lang="en-US" sz="2400" dirty="0"/>
              <a:t>You can develop a  medical plan with  your staff</a:t>
            </a:r>
          </a:p>
          <a:p>
            <a:r>
              <a:rPr lang="en-US" sz="2400" dirty="0"/>
              <a:t>Know what food to serve and snacks that will be safe for your students with allergies</a:t>
            </a:r>
          </a:p>
          <a:p>
            <a:r>
              <a:rPr lang="en-US" sz="2400" dirty="0"/>
              <a:t>Many food allergies do not occur until age 3 or 4 and many times in older children too.</a:t>
            </a:r>
          </a:p>
          <a:p>
            <a:pPr marL="0" indent="0">
              <a:buNone/>
            </a:pPr>
            <a:endParaRPr lang="en-US" sz="2800" dirty="0"/>
          </a:p>
        </p:txBody>
      </p:sp>
      <p:sp>
        <p:nvSpPr>
          <p:cNvPr id="3" name="Slide Number Placeholder 2"/>
          <p:cNvSpPr>
            <a:spLocks noGrp="1"/>
          </p:cNvSpPr>
          <p:nvPr>
            <p:ph type="sldNum" sz="quarter" idx="12"/>
          </p:nvPr>
        </p:nvSpPr>
        <p:spPr/>
        <p:txBody>
          <a:bodyPr/>
          <a:lstStyle/>
          <a:p>
            <a:fld id="{8C34694D-99A2-49EB-BC1C-8CF90986025F}" type="slidenum">
              <a:rPr lang="en-US" smtClean="0"/>
              <a:pPr/>
              <a:t>7</a:t>
            </a:fld>
            <a:endParaRPr lang="en-US" dirty="0"/>
          </a:p>
        </p:txBody>
      </p:sp>
    </p:spTree>
    <p:extLst>
      <p:ext uri="{BB962C8B-B14F-4D97-AF65-F5344CB8AC3E}">
        <p14:creationId xmlns:p14="http://schemas.microsoft.com/office/powerpoint/2010/main" val="1057249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28650" y="410368"/>
            <a:ext cx="7886700" cy="902617"/>
          </a:xfrm>
        </p:spPr>
        <p:txBody>
          <a:bodyPr>
            <a:normAutofit/>
          </a:bodyPr>
          <a:lstStyle/>
          <a:p>
            <a:r>
              <a:rPr lang="en-US" dirty="0"/>
              <a:t>Provide a safe environment</a:t>
            </a:r>
            <a:endParaRPr lang="en-US" b="1" dirty="0"/>
          </a:p>
        </p:txBody>
      </p:sp>
      <p:sp>
        <p:nvSpPr>
          <p:cNvPr id="5" name="Content Placeholder 4"/>
          <p:cNvSpPr>
            <a:spLocks noGrp="1"/>
          </p:cNvSpPr>
          <p:nvPr>
            <p:ph idx="1"/>
          </p:nvPr>
        </p:nvSpPr>
        <p:spPr>
          <a:xfrm>
            <a:off x="628650" y="1312985"/>
            <a:ext cx="7886700" cy="5251938"/>
          </a:xfrm>
        </p:spPr>
        <p:txBody>
          <a:bodyPr>
            <a:normAutofit/>
          </a:bodyPr>
          <a:lstStyle/>
          <a:p>
            <a:r>
              <a:rPr lang="en-US" sz="2400" dirty="0"/>
              <a:t>Provide a safe physical environment, both outside and inside your buildings. Provide healthy snacks </a:t>
            </a:r>
          </a:p>
          <a:p>
            <a:endParaRPr lang="en-US" sz="2400" dirty="0"/>
          </a:p>
          <a:p>
            <a:r>
              <a:rPr lang="en-US" sz="2400" dirty="0"/>
              <a:t>Ensure that foods are labeled and that menus are available to students and their families. </a:t>
            </a:r>
            <a:r>
              <a:rPr lang="en-US" sz="2400" b="1" dirty="0">
                <a:solidFill>
                  <a:srgbClr val="FF0000"/>
                </a:solidFill>
              </a:rPr>
              <a:t>In addition, food allergens, such as peanuts, should be prohibited in the  afterschool programs</a:t>
            </a:r>
          </a:p>
          <a:p>
            <a:endParaRPr lang="en-US" sz="2400" dirty="0"/>
          </a:p>
          <a:p>
            <a:r>
              <a:rPr lang="en-US" sz="2400" dirty="0"/>
              <a:t>Encourage all students to participate in physical activity, regardless of ability, unless medical needs prevent it. </a:t>
            </a:r>
          </a:p>
          <a:p>
            <a:pPr marL="0" indent="0">
              <a:buNone/>
            </a:pPr>
            <a:r>
              <a:rPr lang="en-US" sz="1000" dirty="0">
                <a:latin typeface="Calibri" pitchFamily="34" charset="0"/>
                <a:ea typeface="Calibri" pitchFamily="34" charset="0"/>
                <a:cs typeface="Times New Roman" pitchFamily="18" charset="0"/>
              </a:rPr>
              <a:t>Centers for Disease Control and Prevention (2017). Addressing the Needs of Students with Chronic Health Conditions: Strategies for Schools</a:t>
            </a:r>
            <a:endParaRPr lang="en-US" sz="1000" dirty="0"/>
          </a:p>
          <a:p>
            <a:endParaRPr lang="en-US" dirty="0"/>
          </a:p>
          <a:p>
            <a:pPr marL="0" indent="0">
              <a:buNone/>
            </a:pPr>
            <a:endParaRPr lang="en-US" sz="2800" dirty="0"/>
          </a:p>
        </p:txBody>
      </p:sp>
      <p:sp>
        <p:nvSpPr>
          <p:cNvPr id="3" name="Slide Number Placeholder 2"/>
          <p:cNvSpPr>
            <a:spLocks noGrp="1"/>
          </p:cNvSpPr>
          <p:nvPr>
            <p:ph type="sldNum" sz="quarter" idx="12"/>
          </p:nvPr>
        </p:nvSpPr>
        <p:spPr/>
        <p:txBody>
          <a:bodyPr/>
          <a:lstStyle/>
          <a:p>
            <a:fld id="{8C34694D-99A2-49EB-BC1C-8CF90986025F}" type="slidenum">
              <a:rPr lang="en-US" smtClean="0"/>
              <a:pPr/>
              <a:t>8</a:t>
            </a:fld>
            <a:endParaRPr lang="en-US" dirty="0"/>
          </a:p>
        </p:txBody>
      </p:sp>
    </p:spTree>
    <p:extLst>
      <p:ext uri="{BB962C8B-B14F-4D97-AF65-F5344CB8AC3E}">
        <p14:creationId xmlns:p14="http://schemas.microsoft.com/office/powerpoint/2010/main" val="1723281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6"/>
            <a:ext cx="7886700" cy="1041643"/>
          </a:xfrm>
        </p:spPr>
        <p:txBody>
          <a:bodyPr/>
          <a:lstStyle/>
          <a:p>
            <a:r>
              <a:rPr lang="en-US" dirty="0"/>
              <a:t>Emergency Care Plans</a:t>
            </a:r>
            <a:endParaRPr lang="en-US" b="1" dirty="0"/>
          </a:p>
        </p:txBody>
      </p:sp>
      <p:sp>
        <p:nvSpPr>
          <p:cNvPr id="5" name="Content Placeholder 4"/>
          <p:cNvSpPr>
            <a:spLocks noGrp="1"/>
          </p:cNvSpPr>
          <p:nvPr>
            <p:ph idx="1"/>
          </p:nvPr>
        </p:nvSpPr>
        <p:spPr>
          <a:xfrm>
            <a:off x="628650" y="1406769"/>
            <a:ext cx="7886700" cy="4770194"/>
          </a:xfrm>
        </p:spPr>
        <p:txBody>
          <a:bodyPr>
            <a:normAutofit/>
          </a:bodyPr>
          <a:lstStyle/>
          <a:p>
            <a:r>
              <a:rPr lang="en-US" sz="2400" dirty="0"/>
              <a:t>A detailed set of actions needed for an individual student when there is a risk of predictable medical emergency related to his/her chronic condition. </a:t>
            </a:r>
          </a:p>
          <a:p>
            <a:endParaRPr lang="en-US" sz="2400" dirty="0"/>
          </a:p>
          <a:p>
            <a:r>
              <a:rPr lang="en-US" sz="2400" dirty="0"/>
              <a:t>The plan is written in layman’s terms to include and share with school staff  that may have potential responsibilities in an emergent event for the student.              </a:t>
            </a:r>
          </a:p>
          <a:p>
            <a:endParaRPr lang="en-US" sz="2400" dirty="0"/>
          </a:p>
          <a:p>
            <a:r>
              <a:rPr lang="en-US" sz="2400" b="1" dirty="0">
                <a:solidFill>
                  <a:srgbClr val="FF0000"/>
                </a:solidFill>
              </a:rPr>
              <a:t>Afterschool programs can request a copy of the plans</a:t>
            </a:r>
          </a:p>
          <a:p>
            <a:pPr marL="0" indent="0">
              <a:buNone/>
            </a:pPr>
            <a:endParaRPr lang="en-US" sz="2800" dirty="0"/>
          </a:p>
        </p:txBody>
      </p:sp>
      <p:sp>
        <p:nvSpPr>
          <p:cNvPr id="3" name="Slide Number Placeholder 2"/>
          <p:cNvSpPr>
            <a:spLocks noGrp="1"/>
          </p:cNvSpPr>
          <p:nvPr>
            <p:ph type="sldNum" sz="quarter" idx="12"/>
          </p:nvPr>
        </p:nvSpPr>
        <p:spPr/>
        <p:txBody>
          <a:bodyPr/>
          <a:lstStyle/>
          <a:p>
            <a:fld id="{8C34694D-99A2-49EB-BC1C-8CF90986025F}" type="slidenum">
              <a:rPr lang="en-US" smtClean="0"/>
              <a:pPr/>
              <a:t>9</a:t>
            </a:fld>
            <a:endParaRPr lang="en-US" dirty="0"/>
          </a:p>
        </p:txBody>
      </p:sp>
    </p:spTree>
    <p:extLst>
      <p:ext uri="{BB962C8B-B14F-4D97-AF65-F5344CB8AC3E}">
        <p14:creationId xmlns:p14="http://schemas.microsoft.com/office/powerpoint/2010/main" val="8212735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9141277CFA934D98448E03E73F55CC" ma:contentTypeVersion="14" ma:contentTypeDescription="Create a new document." ma:contentTypeScope="" ma:versionID="3658ad45e8ff2eca7de98ad14b38c878">
  <xsd:schema xmlns:xsd="http://www.w3.org/2001/XMLSchema" xmlns:xs="http://www.w3.org/2001/XMLSchema" xmlns:p="http://schemas.microsoft.com/office/2006/metadata/properties" xmlns:ns2="41577c63-1460-4693-8607-c09f2f49bc09" xmlns:ns3="2500c84b-e1ef-4504-acfc-be30fe173976" targetNamespace="http://schemas.microsoft.com/office/2006/metadata/properties" ma:root="true" ma:fieldsID="c2ba0197795bb81945c10aa023a993cc" ns2:_="" ns3:_="">
    <xsd:import namespace="41577c63-1460-4693-8607-c09f2f49bc09"/>
    <xsd:import namespace="2500c84b-e1ef-4504-acfc-be30fe173976"/>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577c63-1460-4693-8607-c09f2f49bc0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500c84b-e1ef-4504-acfc-be30fe173976"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Date" ma:index="21"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2500c84b-e1ef-4504-acfc-be30fe173976" xsi:nil="true"/>
  </documentManagement>
</p:properties>
</file>

<file path=customXml/itemProps1.xml><?xml version="1.0" encoding="utf-8"?>
<ds:datastoreItem xmlns:ds="http://schemas.openxmlformats.org/officeDocument/2006/customXml" ds:itemID="{B5F1EEA7-4893-477F-A587-0C96917F2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577c63-1460-4693-8607-c09f2f49bc09"/>
    <ds:schemaRef ds:uri="2500c84b-e1ef-4504-acfc-be30fe1739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17EF39-80F8-4288-BD89-D8AB91C2DAF7}">
  <ds:schemaRefs>
    <ds:schemaRef ds:uri="http://schemas.microsoft.com/sharepoint/v3/contenttype/forms"/>
  </ds:schemaRefs>
</ds:datastoreItem>
</file>

<file path=customXml/itemProps3.xml><?xml version="1.0" encoding="utf-8"?>
<ds:datastoreItem xmlns:ds="http://schemas.openxmlformats.org/officeDocument/2006/customXml" ds:itemID="{114E498A-2C27-41E5-B9B7-94441BD4D493}">
  <ds:schemaRefs>
    <ds:schemaRef ds:uri="41577c63-1460-4693-8607-c09f2f49bc09"/>
    <ds:schemaRef ds:uri="http://purl.org/dc/elements/1.1/"/>
    <ds:schemaRef ds:uri="2500c84b-e1ef-4504-acfc-be30fe173976"/>
    <ds:schemaRef ds:uri="http://schemas.openxmlformats.org/package/2006/metadata/core-properties"/>
    <ds:schemaRef ds:uri="http://www.w3.org/XML/1998/namespace"/>
    <ds:schemaRef ds:uri="http://purl.org/dc/dcmitype/"/>
    <ds:schemaRef ds:uri="http://schemas.microsoft.com/office/2006/metadata/properties"/>
    <ds:schemaRef ds:uri="http://schemas.microsoft.com/office/2006/documentManagement/typ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1224</TotalTime>
  <Words>2655</Words>
  <Application>Microsoft Office PowerPoint</Application>
  <PresentationFormat>On-screen Show (4:3)</PresentationFormat>
  <Paragraphs>377</Paragraphs>
  <Slides>38</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ＭＳ Ｐゴシック</vt:lpstr>
      <vt:lpstr>Arial</vt:lpstr>
      <vt:lpstr>Calibri</vt:lpstr>
      <vt:lpstr>Calibri Light</vt:lpstr>
      <vt:lpstr>Lucida Grande</vt:lpstr>
      <vt:lpstr>Times New Roman</vt:lpstr>
      <vt:lpstr>Wingdings</vt:lpstr>
      <vt:lpstr>Office Theme</vt:lpstr>
      <vt:lpstr>  CDC Healthy Schools Managing Chronic Health Conditions in Afterschool/Summer Programs Barbara Pennington RN, State of Alaska  School Health Nurse Consultant  </vt:lpstr>
      <vt:lpstr>Introduction</vt:lpstr>
      <vt:lpstr>Introduction</vt:lpstr>
      <vt:lpstr>Todays Topics:</vt:lpstr>
      <vt:lpstr>Most common childhood illnesses</vt:lpstr>
      <vt:lpstr>Prevalence of Chronic Illnesses</vt:lpstr>
      <vt:lpstr>Why is it important to know how to help these students?</vt:lpstr>
      <vt:lpstr>Provide a safe environment</vt:lpstr>
      <vt:lpstr>Emergency Care Plans</vt:lpstr>
      <vt:lpstr>PowerPoint Presentation</vt:lpstr>
      <vt:lpstr>Seizure First Aid</vt:lpstr>
      <vt:lpstr>  Asthma </vt:lpstr>
      <vt:lpstr>  Asthma Action Plan for Home, School and Afterschool </vt:lpstr>
      <vt:lpstr>  Asthma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Food Allergies</vt:lpstr>
      <vt:lpstr>Life Threatening Allergies</vt:lpstr>
      <vt:lpstr>What is Anaphylaxis? Why is it an Emergency?</vt:lpstr>
      <vt:lpstr>Some Causes of Anaphylaxis</vt:lpstr>
      <vt:lpstr>Symptoms of Anaphylaxis Only a few symptoms may be present</vt:lpstr>
      <vt:lpstr>PowerPoint Presentation</vt:lpstr>
      <vt:lpstr>Emergency Care Plan When Students have their own Epinephrine</vt:lpstr>
      <vt:lpstr>Giving Epinephrine by Auto-Injector</vt:lpstr>
      <vt:lpstr>PowerPoint Presentation</vt:lpstr>
      <vt:lpstr>Document Events</vt:lpstr>
      <vt:lpstr>What polices does your program have?</vt:lpstr>
      <vt:lpstr>Resources </vt:lpstr>
      <vt:lpstr>PowerPoint Presentation</vt:lpstr>
    </vt:vector>
  </TitlesOfParts>
  <Company>State of Alaska - Health and Social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Healthy Schools  Chronic Health Conditions in School and Afterschool Settings</dc:title>
  <dc:creator>Pennington, Barbara C</dc:creator>
  <cp:lastModifiedBy>Thomas Azzarella</cp:lastModifiedBy>
  <cp:revision>34</cp:revision>
  <cp:lastPrinted>2019-04-19T15:51:12Z</cp:lastPrinted>
  <dcterms:created xsi:type="dcterms:W3CDTF">2018-11-30T00:22:32Z</dcterms:created>
  <dcterms:modified xsi:type="dcterms:W3CDTF">2019-04-19T19:32:02Z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0x010100389141277CFA934D98448E03E73F55CC</vt:lpwstr>
  </property>
</Properties>
</file>